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68"/>
  </p:notesMasterIdLst>
  <p:handoutMasterIdLst>
    <p:handoutMasterId r:id="rId69"/>
  </p:handoutMasterIdLst>
  <p:sldIdLst>
    <p:sldId id="256" r:id="rId2"/>
    <p:sldId id="259" r:id="rId3"/>
    <p:sldId id="266" r:id="rId4"/>
    <p:sldId id="258" r:id="rId5"/>
    <p:sldId id="261" r:id="rId6"/>
    <p:sldId id="263" r:id="rId7"/>
    <p:sldId id="330" r:id="rId8"/>
    <p:sldId id="267" r:id="rId9"/>
    <p:sldId id="268" r:id="rId10"/>
    <p:sldId id="347" r:id="rId11"/>
    <p:sldId id="269" r:id="rId12"/>
    <p:sldId id="343" r:id="rId13"/>
    <p:sldId id="344" r:id="rId14"/>
    <p:sldId id="345" r:id="rId15"/>
    <p:sldId id="346" r:id="rId16"/>
    <p:sldId id="349" r:id="rId17"/>
    <p:sldId id="352" r:id="rId18"/>
    <p:sldId id="351" r:id="rId19"/>
    <p:sldId id="271" r:id="rId20"/>
    <p:sldId id="265" r:id="rId21"/>
    <p:sldId id="273" r:id="rId22"/>
    <p:sldId id="353" r:id="rId23"/>
    <p:sldId id="354" r:id="rId24"/>
    <p:sldId id="274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31" r:id="rId60"/>
    <p:sldId id="332" r:id="rId61"/>
    <p:sldId id="339" r:id="rId62"/>
    <p:sldId id="355" r:id="rId63"/>
    <p:sldId id="340" r:id="rId64"/>
    <p:sldId id="341" r:id="rId65"/>
    <p:sldId id="342" r:id="rId66"/>
    <p:sldId id="272" r:id="rId67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101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-3366" y="-108"/>
      </p:cViewPr>
      <p:guideLst>
        <p:guide orient="horz" pos="311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557951-3110-4AE6-B0AF-0C9EFF72FD4E}" type="doc">
      <dgm:prSet loTypeId="urn:microsoft.com/office/officeart/2005/8/layout/target3" loCatId="relationship" qsTypeId="urn:microsoft.com/office/officeart/2005/8/quickstyle/simple1#1" qsCatId="simple" csTypeId="urn:microsoft.com/office/officeart/2005/8/colors/accent1_2#1" csCatId="accent1"/>
      <dgm:spPr/>
      <dgm:t>
        <a:bodyPr/>
        <a:lstStyle/>
        <a:p>
          <a:endParaRPr lang="en-US"/>
        </a:p>
      </dgm:t>
    </dgm:pt>
    <dgm:pt modelId="{6C8FE916-759D-46EB-A7E1-8168038E089D}">
      <dgm:prSet/>
      <dgm:spPr/>
      <dgm:t>
        <a:bodyPr/>
        <a:lstStyle/>
        <a:p>
          <a:pPr rtl="0"/>
          <a:r>
            <a:rPr lang="hu-HU" dirty="0" smtClean="0"/>
            <a:t>közösségi tudásmegosztás</a:t>
          </a:r>
          <a:endParaRPr lang="en-US" dirty="0"/>
        </a:p>
      </dgm:t>
    </dgm:pt>
    <dgm:pt modelId="{A6520843-E58D-4510-A6F0-D56C7855B0E2}" type="parTrans" cxnId="{3CC4245C-7304-4443-8732-B25E1BB823C7}">
      <dgm:prSet/>
      <dgm:spPr/>
      <dgm:t>
        <a:bodyPr/>
        <a:lstStyle/>
        <a:p>
          <a:endParaRPr lang="en-US"/>
        </a:p>
      </dgm:t>
    </dgm:pt>
    <dgm:pt modelId="{FDB66F0C-ACD1-4148-BE5B-43B67BFC3DF5}" type="sibTrans" cxnId="{3CC4245C-7304-4443-8732-B25E1BB823C7}">
      <dgm:prSet/>
      <dgm:spPr/>
      <dgm:t>
        <a:bodyPr/>
        <a:lstStyle/>
        <a:p>
          <a:endParaRPr lang="en-US"/>
        </a:p>
      </dgm:t>
    </dgm:pt>
    <dgm:pt modelId="{EC490816-6E91-44CB-9F75-A2D1EA376DDA}">
      <dgm:prSet/>
      <dgm:spPr/>
      <dgm:t>
        <a:bodyPr/>
        <a:lstStyle/>
        <a:p>
          <a:pPr rtl="0"/>
          <a:r>
            <a:rPr lang="hu-HU" dirty="0" smtClean="0"/>
            <a:t>oktatók, hallgatók, könyvtárak</a:t>
          </a:r>
          <a:endParaRPr lang="en-US" dirty="0"/>
        </a:p>
      </dgm:t>
    </dgm:pt>
    <dgm:pt modelId="{AA588848-1F89-412B-A46E-6206427D5198}" type="parTrans" cxnId="{AE595DE3-9EEF-4A99-960B-90B0A7578DCB}">
      <dgm:prSet/>
      <dgm:spPr/>
      <dgm:t>
        <a:bodyPr/>
        <a:lstStyle/>
        <a:p>
          <a:endParaRPr lang="en-US"/>
        </a:p>
      </dgm:t>
    </dgm:pt>
    <dgm:pt modelId="{9DAE24BE-DB77-49CE-B0DC-0E27027912F3}" type="sibTrans" cxnId="{AE595DE3-9EEF-4A99-960B-90B0A7578DCB}">
      <dgm:prSet/>
      <dgm:spPr/>
      <dgm:t>
        <a:bodyPr/>
        <a:lstStyle/>
        <a:p>
          <a:endParaRPr lang="en-US"/>
        </a:p>
      </dgm:t>
    </dgm:pt>
    <dgm:pt modelId="{EE49914E-24E0-42E8-982A-833BA405BBBE}">
      <dgm:prSet/>
      <dgm:spPr/>
      <dgm:t>
        <a:bodyPr/>
        <a:lstStyle/>
        <a:p>
          <a:pPr rtl="0"/>
          <a:r>
            <a:rPr lang="hu-HU" dirty="0" smtClean="0"/>
            <a:t>oktatási segédanyagok, jegyzetek</a:t>
          </a:r>
          <a:endParaRPr lang="en-US" dirty="0"/>
        </a:p>
      </dgm:t>
    </dgm:pt>
    <dgm:pt modelId="{FEBB4165-8537-48E7-88E9-599BC38E3E45}" type="parTrans" cxnId="{99059C47-9CFF-49A0-8CC0-98DCD06CF7F0}">
      <dgm:prSet/>
      <dgm:spPr/>
      <dgm:t>
        <a:bodyPr/>
        <a:lstStyle/>
        <a:p>
          <a:endParaRPr lang="en-US"/>
        </a:p>
      </dgm:t>
    </dgm:pt>
    <dgm:pt modelId="{E03965A8-E52A-4562-9FE2-54949CE1F475}" type="sibTrans" cxnId="{99059C47-9CFF-49A0-8CC0-98DCD06CF7F0}">
      <dgm:prSet/>
      <dgm:spPr/>
      <dgm:t>
        <a:bodyPr/>
        <a:lstStyle/>
        <a:p>
          <a:endParaRPr lang="en-US"/>
        </a:p>
      </dgm:t>
    </dgm:pt>
    <dgm:pt modelId="{325E40F4-14F1-43BB-B878-42205825BE60}">
      <dgm:prSet/>
      <dgm:spPr/>
      <dgm:t>
        <a:bodyPr/>
        <a:lstStyle/>
        <a:p>
          <a:pPr rtl="0"/>
          <a:r>
            <a:rPr lang="hu-HU" dirty="0" smtClean="0"/>
            <a:t>hallgatói csoportok létrehozása</a:t>
          </a:r>
          <a:endParaRPr lang="en-US" dirty="0"/>
        </a:p>
      </dgm:t>
    </dgm:pt>
    <dgm:pt modelId="{A91DE463-5C18-43A3-804F-057D578FCB5C}" type="parTrans" cxnId="{A022FABA-41D7-467B-B9BC-F092AB613BBA}">
      <dgm:prSet/>
      <dgm:spPr/>
      <dgm:t>
        <a:bodyPr/>
        <a:lstStyle/>
        <a:p>
          <a:endParaRPr lang="en-US"/>
        </a:p>
      </dgm:t>
    </dgm:pt>
    <dgm:pt modelId="{101ED884-CF89-49DA-B165-E1BC0E437465}" type="sibTrans" cxnId="{A022FABA-41D7-467B-B9BC-F092AB613BBA}">
      <dgm:prSet/>
      <dgm:spPr/>
      <dgm:t>
        <a:bodyPr/>
        <a:lstStyle/>
        <a:p>
          <a:endParaRPr lang="en-US"/>
        </a:p>
      </dgm:t>
    </dgm:pt>
    <dgm:pt modelId="{513A3883-49B1-4852-9EA6-3E071A42531E}">
      <dgm:prSet/>
      <dgm:spPr/>
      <dgm:t>
        <a:bodyPr/>
        <a:lstStyle/>
        <a:p>
          <a:pPr rtl="0"/>
          <a:r>
            <a:rPr lang="hu-HU" dirty="0" smtClean="0"/>
            <a:t>kontrollált tartalomfeltöltés</a:t>
          </a:r>
          <a:endParaRPr lang="hu-HU" dirty="0"/>
        </a:p>
      </dgm:t>
    </dgm:pt>
    <dgm:pt modelId="{6E9E8D3F-C545-4F11-8D90-CABBE125F5EF}" type="parTrans" cxnId="{A93144FC-BE43-4C50-93C7-0B86EB938FC4}">
      <dgm:prSet/>
      <dgm:spPr/>
      <dgm:t>
        <a:bodyPr/>
        <a:lstStyle/>
        <a:p>
          <a:endParaRPr lang="en-US"/>
        </a:p>
      </dgm:t>
    </dgm:pt>
    <dgm:pt modelId="{671631CC-8306-4FA2-B0B5-78752B593EA8}" type="sibTrans" cxnId="{A93144FC-BE43-4C50-93C7-0B86EB938FC4}">
      <dgm:prSet/>
      <dgm:spPr/>
      <dgm:t>
        <a:bodyPr/>
        <a:lstStyle/>
        <a:p>
          <a:endParaRPr lang="en-US"/>
        </a:p>
      </dgm:t>
    </dgm:pt>
    <dgm:pt modelId="{4D307016-C377-4563-AD87-D221EC01DC6A}" type="pres">
      <dgm:prSet presAssocID="{3D557951-3110-4AE6-B0AF-0C9EFF72FD4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282D36-F0FE-4FC3-897E-C33E4F751C2B}" type="pres">
      <dgm:prSet presAssocID="{6C8FE916-759D-46EB-A7E1-8168038E089D}" presName="circle1" presStyleLbl="node1" presStyleIdx="0" presStyleCnt="5" custLinFactNeighborX="-3"/>
      <dgm:spPr/>
    </dgm:pt>
    <dgm:pt modelId="{36C8F8BE-6A04-4544-B97E-1130A766541C}" type="pres">
      <dgm:prSet presAssocID="{6C8FE916-759D-46EB-A7E1-8168038E089D}" presName="space" presStyleCnt="0"/>
      <dgm:spPr/>
    </dgm:pt>
    <dgm:pt modelId="{C9F63F96-108F-4626-84F9-3CE06F39B65C}" type="pres">
      <dgm:prSet presAssocID="{6C8FE916-759D-46EB-A7E1-8168038E089D}" presName="rect1" presStyleLbl="alignAcc1" presStyleIdx="0" presStyleCnt="5"/>
      <dgm:spPr/>
      <dgm:t>
        <a:bodyPr/>
        <a:lstStyle/>
        <a:p>
          <a:endParaRPr lang="en-US"/>
        </a:p>
      </dgm:t>
    </dgm:pt>
    <dgm:pt modelId="{8EB538DF-70D8-46BC-BA41-0C177B6FB2EC}" type="pres">
      <dgm:prSet presAssocID="{EC490816-6E91-44CB-9F75-A2D1EA376DDA}" presName="vertSpace2" presStyleLbl="node1" presStyleIdx="0" presStyleCnt="5"/>
      <dgm:spPr/>
    </dgm:pt>
    <dgm:pt modelId="{2C78E7E7-22E5-41F7-A590-EC04A542CC13}" type="pres">
      <dgm:prSet presAssocID="{EC490816-6E91-44CB-9F75-A2D1EA376DDA}" presName="circle2" presStyleLbl="node1" presStyleIdx="1" presStyleCnt="5"/>
      <dgm:spPr/>
    </dgm:pt>
    <dgm:pt modelId="{16BA1D84-C61F-4446-B364-B9AF521CDC49}" type="pres">
      <dgm:prSet presAssocID="{EC490816-6E91-44CB-9F75-A2D1EA376DDA}" presName="rect2" presStyleLbl="alignAcc1" presStyleIdx="1" presStyleCnt="5"/>
      <dgm:spPr/>
      <dgm:t>
        <a:bodyPr/>
        <a:lstStyle/>
        <a:p>
          <a:endParaRPr lang="en-US"/>
        </a:p>
      </dgm:t>
    </dgm:pt>
    <dgm:pt modelId="{D873D6E5-26BA-484B-80EC-4CA37658FC5A}" type="pres">
      <dgm:prSet presAssocID="{EE49914E-24E0-42E8-982A-833BA405BBBE}" presName="vertSpace3" presStyleLbl="node1" presStyleIdx="1" presStyleCnt="5"/>
      <dgm:spPr/>
    </dgm:pt>
    <dgm:pt modelId="{FB95029D-55AA-4D11-AA23-DAC55479695D}" type="pres">
      <dgm:prSet presAssocID="{EE49914E-24E0-42E8-982A-833BA405BBBE}" presName="circle3" presStyleLbl="node1" presStyleIdx="2" presStyleCnt="5"/>
      <dgm:spPr/>
    </dgm:pt>
    <dgm:pt modelId="{423D3650-D213-42F5-AB39-307FE7CEFFE2}" type="pres">
      <dgm:prSet presAssocID="{EE49914E-24E0-42E8-982A-833BA405BBBE}" presName="rect3" presStyleLbl="alignAcc1" presStyleIdx="2" presStyleCnt="5"/>
      <dgm:spPr/>
      <dgm:t>
        <a:bodyPr/>
        <a:lstStyle/>
        <a:p>
          <a:endParaRPr lang="en-US"/>
        </a:p>
      </dgm:t>
    </dgm:pt>
    <dgm:pt modelId="{B7437630-9341-4371-8F1B-4199FC4C8024}" type="pres">
      <dgm:prSet presAssocID="{325E40F4-14F1-43BB-B878-42205825BE60}" presName="vertSpace4" presStyleLbl="node1" presStyleIdx="2" presStyleCnt="5"/>
      <dgm:spPr/>
    </dgm:pt>
    <dgm:pt modelId="{6966A52C-4714-445C-BA38-3792FAB35E8A}" type="pres">
      <dgm:prSet presAssocID="{325E40F4-14F1-43BB-B878-42205825BE60}" presName="circle4" presStyleLbl="node1" presStyleIdx="3" presStyleCnt="5"/>
      <dgm:spPr/>
    </dgm:pt>
    <dgm:pt modelId="{2ADDD629-366C-492D-BD64-45EF19FE5A39}" type="pres">
      <dgm:prSet presAssocID="{325E40F4-14F1-43BB-B878-42205825BE60}" presName="rect4" presStyleLbl="alignAcc1" presStyleIdx="3" presStyleCnt="5"/>
      <dgm:spPr/>
      <dgm:t>
        <a:bodyPr/>
        <a:lstStyle/>
        <a:p>
          <a:endParaRPr lang="en-US"/>
        </a:p>
      </dgm:t>
    </dgm:pt>
    <dgm:pt modelId="{0A3E3D11-8D8E-438F-8B1D-1505953F139B}" type="pres">
      <dgm:prSet presAssocID="{513A3883-49B1-4852-9EA6-3E071A42531E}" presName="vertSpace5" presStyleLbl="node1" presStyleIdx="3" presStyleCnt="5"/>
      <dgm:spPr/>
    </dgm:pt>
    <dgm:pt modelId="{7CEABA2E-58E1-426B-8AC9-67F6EE0646AF}" type="pres">
      <dgm:prSet presAssocID="{513A3883-49B1-4852-9EA6-3E071A42531E}" presName="circle5" presStyleLbl="node1" presStyleIdx="4" presStyleCnt="5"/>
      <dgm:spPr/>
    </dgm:pt>
    <dgm:pt modelId="{8ECFCF07-7088-4579-A4B3-2C36FE1C6411}" type="pres">
      <dgm:prSet presAssocID="{513A3883-49B1-4852-9EA6-3E071A42531E}" presName="rect5" presStyleLbl="alignAcc1" presStyleIdx="4" presStyleCnt="5"/>
      <dgm:spPr/>
      <dgm:t>
        <a:bodyPr/>
        <a:lstStyle/>
        <a:p>
          <a:endParaRPr lang="en-US"/>
        </a:p>
      </dgm:t>
    </dgm:pt>
    <dgm:pt modelId="{9BD83323-C88C-4817-9356-8DCCDAD20A9A}" type="pres">
      <dgm:prSet presAssocID="{6C8FE916-759D-46EB-A7E1-8168038E089D}" presName="rect1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BA1478-FB34-47C9-9063-C3E5AD6FDCF1}" type="pres">
      <dgm:prSet presAssocID="{EC490816-6E91-44CB-9F75-A2D1EA376DDA}" presName="rect2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655904-06AF-43BB-B934-C1EA8D158285}" type="pres">
      <dgm:prSet presAssocID="{EE49914E-24E0-42E8-982A-833BA405BBBE}" presName="rect3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F8A8B4-E125-4722-BEA0-1DA0A9A1D92D}" type="pres">
      <dgm:prSet presAssocID="{325E40F4-14F1-43BB-B878-42205825BE60}" presName="rect4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7EC9F1-38FE-42E3-A9CC-22C6B0C4CED3}" type="pres">
      <dgm:prSet presAssocID="{513A3883-49B1-4852-9EA6-3E071A42531E}" presName="rect5ParTxNoCh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89A43D-776B-475F-984A-6F010A54BEAB}" type="presOf" srcId="{325E40F4-14F1-43BB-B878-42205825BE60}" destId="{2ADDD629-366C-492D-BD64-45EF19FE5A39}" srcOrd="0" destOrd="0" presId="urn:microsoft.com/office/officeart/2005/8/layout/target3"/>
    <dgm:cxn modelId="{A022FABA-41D7-467B-B9BC-F092AB613BBA}" srcId="{3D557951-3110-4AE6-B0AF-0C9EFF72FD4E}" destId="{325E40F4-14F1-43BB-B878-42205825BE60}" srcOrd="3" destOrd="0" parTransId="{A91DE463-5C18-43A3-804F-057D578FCB5C}" sibTransId="{101ED884-CF89-49DA-B165-E1BC0E437465}"/>
    <dgm:cxn modelId="{628DC795-CE25-428F-B771-7B09007DC5E9}" type="presOf" srcId="{EE49914E-24E0-42E8-982A-833BA405BBBE}" destId="{E6655904-06AF-43BB-B934-C1EA8D158285}" srcOrd="1" destOrd="0" presId="urn:microsoft.com/office/officeart/2005/8/layout/target3"/>
    <dgm:cxn modelId="{9E44AD60-8C8D-4C5D-9ABC-BEB0CD45261D}" type="presOf" srcId="{6C8FE916-759D-46EB-A7E1-8168038E089D}" destId="{C9F63F96-108F-4626-84F9-3CE06F39B65C}" srcOrd="0" destOrd="0" presId="urn:microsoft.com/office/officeart/2005/8/layout/target3"/>
    <dgm:cxn modelId="{FB068DD5-82D1-4A7A-8297-24B544414C67}" type="presOf" srcId="{EC490816-6E91-44CB-9F75-A2D1EA376DDA}" destId="{27BA1478-FB34-47C9-9063-C3E5AD6FDCF1}" srcOrd="1" destOrd="0" presId="urn:microsoft.com/office/officeart/2005/8/layout/target3"/>
    <dgm:cxn modelId="{5BD7980D-A740-4E66-905B-4488BB7EA132}" type="presOf" srcId="{3D557951-3110-4AE6-B0AF-0C9EFF72FD4E}" destId="{4D307016-C377-4563-AD87-D221EC01DC6A}" srcOrd="0" destOrd="0" presId="urn:microsoft.com/office/officeart/2005/8/layout/target3"/>
    <dgm:cxn modelId="{99059C47-9CFF-49A0-8CC0-98DCD06CF7F0}" srcId="{3D557951-3110-4AE6-B0AF-0C9EFF72FD4E}" destId="{EE49914E-24E0-42E8-982A-833BA405BBBE}" srcOrd="2" destOrd="0" parTransId="{FEBB4165-8537-48E7-88E9-599BC38E3E45}" sibTransId="{E03965A8-E52A-4562-9FE2-54949CE1F475}"/>
    <dgm:cxn modelId="{5F49D992-6363-47FA-8973-49BB919713E0}" type="presOf" srcId="{325E40F4-14F1-43BB-B878-42205825BE60}" destId="{B3F8A8B4-E125-4722-BEA0-1DA0A9A1D92D}" srcOrd="1" destOrd="0" presId="urn:microsoft.com/office/officeart/2005/8/layout/target3"/>
    <dgm:cxn modelId="{D71637A9-1988-4BA7-877E-402FD286ED74}" type="presOf" srcId="{513A3883-49B1-4852-9EA6-3E071A42531E}" destId="{747EC9F1-38FE-42E3-A9CC-22C6B0C4CED3}" srcOrd="1" destOrd="0" presId="urn:microsoft.com/office/officeart/2005/8/layout/target3"/>
    <dgm:cxn modelId="{3CC4245C-7304-4443-8732-B25E1BB823C7}" srcId="{3D557951-3110-4AE6-B0AF-0C9EFF72FD4E}" destId="{6C8FE916-759D-46EB-A7E1-8168038E089D}" srcOrd="0" destOrd="0" parTransId="{A6520843-E58D-4510-A6F0-D56C7855B0E2}" sibTransId="{FDB66F0C-ACD1-4148-BE5B-43B67BFC3DF5}"/>
    <dgm:cxn modelId="{BB8FE042-AA53-4E7A-8041-E14FA39D52EA}" type="presOf" srcId="{EE49914E-24E0-42E8-982A-833BA405BBBE}" destId="{423D3650-D213-42F5-AB39-307FE7CEFFE2}" srcOrd="0" destOrd="0" presId="urn:microsoft.com/office/officeart/2005/8/layout/target3"/>
    <dgm:cxn modelId="{6B4B5D81-5DB8-4D9C-948C-1CB25D38BD48}" type="presOf" srcId="{6C8FE916-759D-46EB-A7E1-8168038E089D}" destId="{9BD83323-C88C-4817-9356-8DCCDAD20A9A}" srcOrd="1" destOrd="0" presId="urn:microsoft.com/office/officeart/2005/8/layout/target3"/>
    <dgm:cxn modelId="{A93144FC-BE43-4C50-93C7-0B86EB938FC4}" srcId="{3D557951-3110-4AE6-B0AF-0C9EFF72FD4E}" destId="{513A3883-49B1-4852-9EA6-3E071A42531E}" srcOrd="4" destOrd="0" parTransId="{6E9E8D3F-C545-4F11-8D90-CABBE125F5EF}" sibTransId="{671631CC-8306-4FA2-B0B5-78752B593EA8}"/>
    <dgm:cxn modelId="{AE595DE3-9EEF-4A99-960B-90B0A7578DCB}" srcId="{3D557951-3110-4AE6-B0AF-0C9EFF72FD4E}" destId="{EC490816-6E91-44CB-9F75-A2D1EA376DDA}" srcOrd="1" destOrd="0" parTransId="{AA588848-1F89-412B-A46E-6206427D5198}" sibTransId="{9DAE24BE-DB77-49CE-B0DC-0E27027912F3}"/>
    <dgm:cxn modelId="{7FFDA470-5679-479E-BA61-171A418EEE9B}" type="presOf" srcId="{513A3883-49B1-4852-9EA6-3E071A42531E}" destId="{8ECFCF07-7088-4579-A4B3-2C36FE1C6411}" srcOrd="0" destOrd="0" presId="urn:microsoft.com/office/officeart/2005/8/layout/target3"/>
    <dgm:cxn modelId="{95715483-48AE-43F0-8822-C21897DC06AA}" type="presOf" srcId="{EC490816-6E91-44CB-9F75-A2D1EA376DDA}" destId="{16BA1D84-C61F-4446-B364-B9AF521CDC49}" srcOrd="0" destOrd="0" presId="urn:microsoft.com/office/officeart/2005/8/layout/target3"/>
    <dgm:cxn modelId="{300B79B1-AE3B-4284-8074-D6E20F5F380C}" type="presParOf" srcId="{4D307016-C377-4563-AD87-D221EC01DC6A}" destId="{25282D36-F0FE-4FC3-897E-C33E4F751C2B}" srcOrd="0" destOrd="0" presId="urn:microsoft.com/office/officeart/2005/8/layout/target3"/>
    <dgm:cxn modelId="{8A06F0AE-9934-433F-8BB8-F7363AF72D94}" type="presParOf" srcId="{4D307016-C377-4563-AD87-D221EC01DC6A}" destId="{36C8F8BE-6A04-4544-B97E-1130A766541C}" srcOrd="1" destOrd="0" presId="urn:microsoft.com/office/officeart/2005/8/layout/target3"/>
    <dgm:cxn modelId="{D92DF2F4-E445-46EE-A191-A321F2DAFD07}" type="presParOf" srcId="{4D307016-C377-4563-AD87-D221EC01DC6A}" destId="{C9F63F96-108F-4626-84F9-3CE06F39B65C}" srcOrd="2" destOrd="0" presId="urn:microsoft.com/office/officeart/2005/8/layout/target3"/>
    <dgm:cxn modelId="{9A84EDA9-E1BE-41F1-AC03-9AC55140AAF2}" type="presParOf" srcId="{4D307016-C377-4563-AD87-D221EC01DC6A}" destId="{8EB538DF-70D8-46BC-BA41-0C177B6FB2EC}" srcOrd="3" destOrd="0" presId="urn:microsoft.com/office/officeart/2005/8/layout/target3"/>
    <dgm:cxn modelId="{0B16BCB3-C615-4958-92CC-5017F82394B6}" type="presParOf" srcId="{4D307016-C377-4563-AD87-D221EC01DC6A}" destId="{2C78E7E7-22E5-41F7-A590-EC04A542CC13}" srcOrd="4" destOrd="0" presId="urn:microsoft.com/office/officeart/2005/8/layout/target3"/>
    <dgm:cxn modelId="{8E9D7F32-031E-4CBE-B1A0-1E39033C5BD9}" type="presParOf" srcId="{4D307016-C377-4563-AD87-D221EC01DC6A}" destId="{16BA1D84-C61F-4446-B364-B9AF521CDC49}" srcOrd="5" destOrd="0" presId="urn:microsoft.com/office/officeart/2005/8/layout/target3"/>
    <dgm:cxn modelId="{04465AAB-6306-4776-92EE-626B100B44D2}" type="presParOf" srcId="{4D307016-C377-4563-AD87-D221EC01DC6A}" destId="{D873D6E5-26BA-484B-80EC-4CA37658FC5A}" srcOrd="6" destOrd="0" presId="urn:microsoft.com/office/officeart/2005/8/layout/target3"/>
    <dgm:cxn modelId="{C4048F4D-C500-4B78-B8F3-04AC131EC6F4}" type="presParOf" srcId="{4D307016-C377-4563-AD87-D221EC01DC6A}" destId="{FB95029D-55AA-4D11-AA23-DAC55479695D}" srcOrd="7" destOrd="0" presId="urn:microsoft.com/office/officeart/2005/8/layout/target3"/>
    <dgm:cxn modelId="{73DA60AF-E565-4E9C-85AB-C8BB99C11F37}" type="presParOf" srcId="{4D307016-C377-4563-AD87-D221EC01DC6A}" destId="{423D3650-D213-42F5-AB39-307FE7CEFFE2}" srcOrd="8" destOrd="0" presId="urn:microsoft.com/office/officeart/2005/8/layout/target3"/>
    <dgm:cxn modelId="{4FB64012-49CC-4448-A77D-1D39A061DD58}" type="presParOf" srcId="{4D307016-C377-4563-AD87-D221EC01DC6A}" destId="{B7437630-9341-4371-8F1B-4199FC4C8024}" srcOrd="9" destOrd="0" presId="urn:microsoft.com/office/officeart/2005/8/layout/target3"/>
    <dgm:cxn modelId="{CAA885C0-37C4-4110-9F7D-FA5B53FF9BDB}" type="presParOf" srcId="{4D307016-C377-4563-AD87-D221EC01DC6A}" destId="{6966A52C-4714-445C-BA38-3792FAB35E8A}" srcOrd="10" destOrd="0" presId="urn:microsoft.com/office/officeart/2005/8/layout/target3"/>
    <dgm:cxn modelId="{A5F802EC-D2C3-49C0-B315-45F6DD236767}" type="presParOf" srcId="{4D307016-C377-4563-AD87-D221EC01DC6A}" destId="{2ADDD629-366C-492D-BD64-45EF19FE5A39}" srcOrd="11" destOrd="0" presId="urn:microsoft.com/office/officeart/2005/8/layout/target3"/>
    <dgm:cxn modelId="{A8453562-591F-401B-8E7F-D423FCFFAB08}" type="presParOf" srcId="{4D307016-C377-4563-AD87-D221EC01DC6A}" destId="{0A3E3D11-8D8E-438F-8B1D-1505953F139B}" srcOrd="12" destOrd="0" presId="urn:microsoft.com/office/officeart/2005/8/layout/target3"/>
    <dgm:cxn modelId="{BB21EEAA-A324-4E9B-9F14-7B6937F91D00}" type="presParOf" srcId="{4D307016-C377-4563-AD87-D221EC01DC6A}" destId="{7CEABA2E-58E1-426B-8AC9-67F6EE0646AF}" srcOrd="13" destOrd="0" presId="urn:microsoft.com/office/officeart/2005/8/layout/target3"/>
    <dgm:cxn modelId="{1C818717-4E93-4568-816B-B2B37B3A4DA2}" type="presParOf" srcId="{4D307016-C377-4563-AD87-D221EC01DC6A}" destId="{8ECFCF07-7088-4579-A4B3-2C36FE1C6411}" srcOrd="14" destOrd="0" presId="urn:microsoft.com/office/officeart/2005/8/layout/target3"/>
    <dgm:cxn modelId="{9DCBE381-1B86-4C39-A9EF-24E01525C88F}" type="presParOf" srcId="{4D307016-C377-4563-AD87-D221EC01DC6A}" destId="{9BD83323-C88C-4817-9356-8DCCDAD20A9A}" srcOrd="15" destOrd="0" presId="urn:microsoft.com/office/officeart/2005/8/layout/target3"/>
    <dgm:cxn modelId="{245581CC-DBAC-44C5-B2AF-570717FF73DD}" type="presParOf" srcId="{4D307016-C377-4563-AD87-D221EC01DC6A}" destId="{27BA1478-FB34-47C9-9063-C3E5AD6FDCF1}" srcOrd="16" destOrd="0" presId="urn:microsoft.com/office/officeart/2005/8/layout/target3"/>
    <dgm:cxn modelId="{7CAEFC71-F87B-4ED3-AA4C-019E01F8D010}" type="presParOf" srcId="{4D307016-C377-4563-AD87-D221EC01DC6A}" destId="{E6655904-06AF-43BB-B934-C1EA8D158285}" srcOrd="17" destOrd="0" presId="urn:microsoft.com/office/officeart/2005/8/layout/target3"/>
    <dgm:cxn modelId="{CAC1CB5E-5FC2-44F9-BB91-C13E9E3B0248}" type="presParOf" srcId="{4D307016-C377-4563-AD87-D221EC01DC6A}" destId="{B3F8A8B4-E125-4722-BEA0-1DA0A9A1D92D}" srcOrd="18" destOrd="0" presId="urn:microsoft.com/office/officeart/2005/8/layout/target3"/>
    <dgm:cxn modelId="{43227A5A-E4DC-4EC9-A31F-CF18D726EF2E}" type="presParOf" srcId="{4D307016-C377-4563-AD87-D221EC01DC6A}" destId="{747EC9F1-38FE-42E3-A9CC-22C6B0C4CED3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2CBFAD-FB16-4633-B4D2-F451A32B603F}" type="doc">
      <dgm:prSet loTypeId="urn:microsoft.com/office/officeart/2005/8/layout/vList5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D7FF804E-25D4-4C21-BE5F-D47D662A1759}">
      <dgm:prSet custT="1"/>
      <dgm:spPr/>
      <dgm:t>
        <a:bodyPr/>
        <a:lstStyle/>
        <a:p>
          <a:pPr rtl="0"/>
          <a:r>
            <a:rPr lang="hu-HU" sz="1900" dirty="0" smtClean="0"/>
            <a:t>Vállalt rendezvények száma: 50 db /12 hónap</a:t>
          </a:r>
          <a:endParaRPr lang="en-US" sz="1900" dirty="0"/>
        </a:p>
      </dgm:t>
    </dgm:pt>
    <dgm:pt modelId="{7C6DEA4C-3E59-40AD-9CBA-BB86CB8EAC04}" type="parTrans" cxnId="{BC241076-DAFF-45FE-8817-ABA83F38E036}">
      <dgm:prSet/>
      <dgm:spPr/>
      <dgm:t>
        <a:bodyPr/>
        <a:lstStyle/>
        <a:p>
          <a:endParaRPr lang="en-US"/>
        </a:p>
      </dgm:t>
    </dgm:pt>
    <dgm:pt modelId="{C74A75D1-4388-41B8-9669-E2853DB638DC}" type="sibTrans" cxnId="{BC241076-DAFF-45FE-8817-ABA83F38E036}">
      <dgm:prSet/>
      <dgm:spPr/>
      <dgm:t>
        <a:bodyPr/>
        <a:lstStyle/>
        <a:p>
          <a:endParaRPr lang="en-US"/>
        </a:p>
      </dgm:t>
    </dgm:pt>
    <dgm:pt modelId="{A53E5CAD-49EC-4959-8EDE-B305D99C8DEF}">
      <dgm:prSet/>
      <dgm:spPr/>
      <dgm:t>
        <a:bodyPr/>
        <a:lstStyle/>
        <a:p>
          <a:pPr rtl="0"/>
          <a:r>
            <a:rPr lang="hu-HU" dirty="0" smtClean="0"/>
            <a:t>az egyetem könyvtárait bemutató és népszerűsítő látogatások</a:t>
          </a:r>
          <a:endParaRPr lang="en-US" dirty="0"/>
        </a:p>
      </dgm:t>
    </dgm:pt>
    <dgm:pt modelId="{372A79B0-85D0-423A-A21E-7333CB83CB23}" type="parTrans" cxnId="{204A282E-57DF-4F8B-9072-E7DA8558F4D8}">
      <dgm:prSet/>
      <dgm:spPr/>
      <dgm:t>
        <a:bodyPr/>
        <a:lstStyle/>
        <a:p>
          <a:endParaRPr lang="en-US"/>
        </a:p>
      </dgm:t>
    </dgm:pt>
    <dgm:pt modelId="{42255BBC-E5DD-4DA9-AD13-41DEFCFCCBBC}" type="sibTrans" cxnId="{204A282E-57DF-4F8B-9072-E7DA8558F4D8}">
      <dgm:prSet/>
      <dgm:spPr/>
      <dgm:t>
        <a:bodyPr/>
        <a:lstStyle/>
        <a:p>
          <a:endParaRPr lang="en-US"/>
        </a:p>
      </dgm:t>
    </dgm:pt>
    <dgm:pt modelId="{459FDBBF-E16E-4A9B-BEA1-3948C9FAFDBE}">
      <dgm:prSet custT="1"/>
      <dgm:spPr/>
      <dgm:t>
        <a:bodyPr/>
        <a:lstStyle/>
        <a:p>
          <a:pPr rtl="0"/>
          <a:r>
            <a:rPr lang="hu-HU" sz="2100" dirty="0" smtClean="0"/>
            <a:t>szerzői estek</a:t>
          </a:r>
          <a:endParaRPr lang="en-US" sz="2100" dirty="0"/>
        </a:p>
      </dgm:t>
    </dgm:pt>
    <dgm:pt modelId="{EE13E02D-90AB-4A34-9382-F84929EF0995}" type="parTrans" cxnId="{4C445CF6-95DB-4A6D-9B58-022CD9ACA474}">
      <dgm:prSet/>
      <dgm:spPr/>
      <dgm:t>
        <a:bodyPr/>
        <a:lstStyle/>
        <a:p>
          <a:endParaRPr lang="en-US"/>
        </a:p>
      </dgm:t>
    </dgm:pt>
    <dgm:pt modelId="{C9151AF8-7C69-4254-ADC3-13E86AB122D9}" type="sibTrans" cxnId="{4C445CF6-95DB-4A6D-9B58-022CD9ACA474}">
      <dgm:prSet/>
      <dgm:spPr/>
      <dgm:t>
        <a:bodyPr/>
        <a:lstStyle/>
        <a:p>
          <a:endParaRPr lang="en-US"/>
        </a:p>
      </dgm:t>
    </dgm:pt>
    <dgm:pt modelId="{3DDFBF74-55CF-41E5-A24D-319A30914CCC}">
      <dgm:prSet custT="1"/>
      <dgm:spPr/>
      <dgm:t>
        <a:bodyPr/>
        <a:lstStyle/>
        <a:p>
          <a:pPr rtl="0"/>
          <a:r>
            <a:rPr lang="hu-HU" sz="1800" dirty="0" smtClean="0"/>
            <a:t>könyvtárosok, könyvtárhasználók képzése</a:t>
          </a:r>
          <a:endParaRPr lang="en-US" sz="1800" dirty="0"/>
        </a:p>
      </dgm:t>
    </dgm:pt>
    <dgm:pt modelId="{185C4B32-F1EC-44E4-AA11-43E0F5A716B3}" type="parTrans" cxnId="{C5650BDA-EAC7-4320-979B-0790F08A9986}">
      <dgm:prSet/>
      <dgm:spPr/>
      <dgm:t>
        <a:bodyPr/>
        <a:lstStyle/>
        <a:p>
          <a:endParaRPr lang="en-US"/>
        </a:p>
      </dgm:t>
    </dgm:pt>
    <dgm:pt modelId="{B91C9D71-D5CB-4614-A477-562283639999}" type="sibTrans" cxnId="{C5650BDA-EAC7-4320-979B-0790F08A9986}">
      <dgm:prSet/>
      <dgm:spPr/>
      <dgm:t>
        <a:bodyPr/>
        <a:lstStyle/>
        <a:p>
          <a:endParaRPr lang="en-US"/>
        </a:p>
      </dgm:t>
    </dgm:pt>
    <dgm:pt modelId="{F261CC11-68CF-4223-A387-8B6DD3807B6B}">
      <dgm:prSet custT="1"/>
      <dgm:spPr/>
      <dgm:t>
        <a:bodyPr/>
        <a:lstStyle/>
        <a:p>
          <a:pPr rtl="0"/>
          <a:r>
            <a:rPr lang="hu-HU" sz="1600" dirty="0" smtClean="0"/>
            <a:t>a digitális és információkeresési készségeket fejlesztő programok</a:t>
          </a:r>
          <a:endParaRPr lang="en-US" sz="1600" dirty="0"/>
        </a:p>
      </dgm:t>
    </dgm:pt>
    <dgm:pt modelId="{52244B83-60FD-4D6B-AED0-7EE07A4972BB}" type="parTrans" cxnId="{1D10F878-D9C5-48D2-B416-83FE405C1AFC}">
      <dgm:prSet/>
      <dgm:spPr/>
      <dgm:t>
        <a:bodyPr/>
        <a:lstStyle/>
        <a:p>
          <a:endParaRPr lang="en-US"/>
        </a:p>
      </dgm:t>
    </dgm:pt>
    <dgm:pt modelId="{EF632D24-344F-47E4-A4C1-F93820D41DAB}" type="sibTrans" cxnId="{1D10F878-D9C5-48D2-B416-83FE405C1AFC}">
      <dgm:prSet/>
      <dgm:spPr/>
      <dgm:t>
        <a:bodyPr/>
        <a:lstStyle/>
        <a:p>
          <a:endParaRPr lang="en-US"/>
        </a:p>
      </dgm:t>
    </dgm:pt>
    <dgm:pt modelId="{111E10CC-ACEB-4046-BE13-4307069AD739}">
      <dgm:prSet custT="1"/>
      <dgm:spPr/>
      <dgm:t>
        <a:bodyPr/>
        <a:lstStyle/>
        <a:p>
          <a:pPr rtl="0"/>
          <a:r>
            <a:rPr lang="hu-HU" sz="2100" dirty="0" smtClean="0"/>
            <a:t>könyvtárszakmai előadások</a:t>
          </a:r>
          <a:endParaRPr lang="hu-HU" sz="2100" dirty="0"/>
        </a:p>
      </dgm:t>
    </dgm:pt>
    <dgm:pt modelId="{1EFB5E5C-29EF-4839-96C1-0E7BA329B3DC}" type="parTrans" cxnId="{73BFDB25-CD58-4978-B6B1-08F5BCEA114C}">
      <dgm:prSet/>
      <dgm:spPr/>
      <dgm:t>
        <a:bodyPr/>
        <a:lstStyle/>
        <a:p>
          <a:endParaRPr lang="en-US"/>
        </a:p>
      </dgm:t>
    </dgm:pt>
    <dgm:pt modelId="{F0F9AE2A-F438-45CB-9A3B-167FFB36F7E0}" type="sibTrans" cxnId="{73BFDB25-CD58-4978-B6B1-08F5BCEA114C}">
      <dgm:prSet/>
      <dgm:spPr/>
      <dgm:t>
        <a:bodyPr/>
        <a:lstStyle/>
        <a:p>
          <a:endParaRPr lang="en-US"/>
        </a:p>
      </dgm:t>
    </dgm:pt>
    <dgm:pt modelId="{C01096E9-013E-4841-BE15-C51AB0CB58DE}" type="pres">
      <dgm:prSet presAssocID="{942CBFAD-FB16-4633-B4D2-F451A32B603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A92590-D4AD-49E2-B2B3-9C3F9C444175}" type="pres">
      <dgm:prSet presAssocID="{D7FF804E-25D4-4C21-BE5F-D47D662A1759}" presName="linNode" presStyleCnt="0"/>
      <dgm:spPr/>
    </dgm:pt>
    <dgm:pt modelId="{91E9E6C7-1261-40E5-84F6-042636A4AF2F}" type="pres">
      <dgm:prSet presAssocID="{D7FF804E-25D4-4C21-BE5F-D47D662A1759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C6549E-6422-42E5-BEDA-B93C4A94ABC3}" type="pres">
      <dgm:prSet presAssocID="{C74A75D1-4388-41B8-9669-E2853DB638DC}" presName="sp" presStyleCnt="0"/>
      <dgm:spPr/>
    </dgm:pt>
    <dgm:pt modelId="{386D27EE-BDFE-4972-AA8B-31EAC992A32A}" type="pres">
      <dgm:prSet presAssocID="{A53E5CAD-49EC-4959-8EDE-B305D99C8DEF}" presName="linNode" presStyleCnt="0"/>
      <dgm:spPr/>
    </dgm:pt>
    <dgm:pt modelId="{43576BC1-B37F-42FD-93CD-F98B6B4361C0}" type="pres">
      <dgm:prSet presAssocID="{A53E5CAD-49EC-4959-8EDE-B305D99C8DEF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0486F7-D24E-415A-8907-91A0168800AF}" type="pres">
      <dgm:prSet presAssocID="{42255BBC-E5DD-4DA9-AD13-41DEFCFCCBBC}" presName="sp" presStyleCnt="0"/>
      <dgm:spPr/>
    </dgm:pt>
    <dgm:pt modelId="{F052EE32-FBEE-4AF9-80A4-5C7C58C7D18C}" type="pres">
      <dgm:prSet presAssocID="{459FDBBF-E16E-4A9B-BEA1-3948C9FAFDBE}" presName="linNode" presStyleCnt="0"/>
      <dgm:spPr/>
    </dgm:pt>
    <dgm:pt modelId="{FFFD4A17-1553-41B6-8F83-576877E409DA}" type="pres">
      <dgm:prSet presAssocID="{459FDBBF-E16E-4A9B-BEA1-3948C9FAFDBE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271F56-06EA-48C5-9E4B-BB35A0489BD7}" type="pres">
      <dgm:prSet presAssocID="{C9151AF8-7C69-4254-ADC3-13E86AB122D9}" presName="sp" presStyleCnt="0"/>
      <dgm:spPr/>
    </dgm:pt>
    <dgm:pt modelId="{53C889EF-4D10-42AD-9D36-4291D9E2F804}" type="pres">
      <dgm:prSet presAssocID="{3DDFBF74-55CF-41E5-A24D-319A30914CCC}" presName="linNode" presStyleCnt="0"/>
      <dgm:spPr/>
    </dgm:pt>
    <dgm:pt modelId="{5E707837-E26B-4CE3-8A36-B245864C224A}" type="pres">
      <dgm:prSet presAssocID="{3DDFBF74-55CF-41E5-A24D-319A30914CCC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BFFA76-5A65-40FA-B3EB-91E8EA1E3D80}" type="pres">
      <dgm:prSet presAssocID="{B91C9D71-D5CB-4614-A477-562283639999}" presName="sp" presStyleCnt="0"/>
      <dgm:spPr/>
    </dgm:pt>
    <dgm:pt modelId="{EE15AFCA-4517-4F0F-AA6A-7EB064383BEF}" type="pres">
      <dgm:prSet presAssocID="{F261CC11-68CF-4223-A387-8B6DD3807B6B}" presName="linNode" presStyleCnt="0"/>
      <dgm:spPr/>
    </dgm:pt>
    <dgm:pt modelId="{8D50CEA1-26E4-4558-8B6D-F2DB66DE523D}" type="pres">
      <dgm:prSet presAssocID="{F261CC11-68CF-4223-A387-8B6DD3807B6B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C79B4A-BD15-46D0-B079-3BB3F08D0DCE}" type="pres">
      <dgm:prSet presAssocID="{EF632D24-344F-47E4-A4C1-F93820D41DAB}" presName="sp" presStyleCnt="0"/>
      <dgm:spPr/>
    </dgm:pt>
    <dgm:pt modelId="{1B7BC690-7278-4F98-9EA0-555A373BEE8D}" type="pres">
      <dgm:prSet presAssocID="{111E10CC-ACEB-4046-BE13-4307069AD739}" presName="linNode" presStyleCnt="0"/>
      <dgm:spPr/>
    </dgm:pt>
    <dgm:pt modelId="{319BED2C-F359-4EE7-BC89-93183444274B}" type="pres">
      <dgm:prSet presAssocID="{111E10CC-ACEB-4046-BE13-4307069AD739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4A282E-57DF-4F8B-9072-E7DA8558F4D8}" srcId="{942CBFAD-FB16-4633-B4D2-F451A32B603F}" destId="{A53E5CAD-49EC-4959-8EDE-B305D99C8DEF}" srcOrd="1" destOrd="0" parTransId="{372A79B0-85D0-423A-A21E-7333CB83CB23}" sibTransId="{42255BBC-E5DD-4DA9-AD13-41DEFCFCCBBC}"/>
    <dgm:cxn modelId="{59940742-8BEA-45A3-9C27-CF35331A8307}" type="presOf" srcId="{F261CC11-68CF-4223-A387-8B6DD3807B6B}" destId="{8D50CEA1-26E4-4558-8B6D-F2DB66DE523D}" srcOrd="0" destOrd="0" presId="urn:microsoft.com/office/officeart/2005/8/layout/vList5"/>
    <dgm:cxn modelId="{0B680197-E004-4E15-83E8-8FE802C0B287}" type="presOf" srcId="{459FDBBF-E16E-4A9B-BEA1-3948C9FAFDBE}" destId="{FFFD4A17-1553-41B6-8F83-576877E409DA}" srcOrd="0" destOrd="0" presId="urn:microsoft.com/office/officeart/2005/8/layout/vList5"/>
    <dgm:cxn modelId="{4C445CF6-95DB-4A6D-9B58-022CD9ACA474}" srcId="{942CBFAD-FB16-4633-B4D2-F451A32B603F}" destId="{459FDBBF-E16E-4A9B-BEA1-3948C9FAFDBE}" srcOrd="2" destOrd="0" parTransId="{EE13E02D-90AB-4A34-9382-F84929EF0995}" sibTransId="{C9151AF8-7C69-4254-ADC3-13E86AB122D9}"/>
    <dgm:cxn modelId="{73BFDB25-CD58-4978-B6B1-08F5BCEA114C}" srcId="{942CBFAD-FB16-4633-B4D2-F451A32B603F}" destId="{111E10CC-ACEB-4046-BE13-4307069AD739}" srcOrd="5" destOrd="0" parTransId="{1EFB5E5C-29EF-4839-96C1-0E7BA329B3DC}" sibTransId="{F0F9AE2A-F438-45CB-9A3B-167FFB36F7E0}"/>
    <dgm:cxn modelId="{BC241076-DAFF-45FE-8817-ABA83F38E036}" srcId="{942CBFAD-FB16-4633-B4D2-F451A32B603F}" destId="{D7FF804E-25D4-4C21-BE5F-D47D662A1759}" srcOrd="0" destOrd="0" parTransId="{7C6DEA4C-3E59-40AD-9CBA-BB86CB8EAC04}" sibTransId="{C74A75D1-4388-41B8-9669-E2853DB638DC}"/>
    <dgm:cxn modelId="{E5221E57-F991-4F71-9153-736D4D8D572C}" type="presOf" srcId="{A53E5CAD-49EC-4959-8EDE-B305D99C8DEF}" destId="{43576BC1-B37F-42FD-93CD-F98B6B4361C0}" srcOrd="0" destOrd="0" presId="urn:microsoft.com/office/officeart/2005/8/layout/vList5"/>
    <dgm:cxn modelId="{1D10F878-D9C5-48D2-B416-83FE405C1AFC}" srcId="{942CBFAD-FB16-4633-B4D2-F451A32B603F}" destId="{F261CC11-68CF-4223-A387-8B6DD3807B6B}" srcOrd="4" destOrd="0" parTransId="{52244B83-60FD-4D6B-AED0-7EE07A4972BB}" sibTransId="{EF632D24-344F-47E4-A4C1-F93820D41DAB}"/>
    <dgm:cxn modelId="{68643D5E-0A07-4F98-93D2-6D2EA590F29C}" type="presOf" srcId="{942CBFAD-FB16-4633-B4D2-F451A32B603F}" destId="{C01096E9-013E-4841-BE15-C51AB0CB58DE}" srcOrd="0" destOrd="0" presId="urn:microsoft.com/office/officeart/2005/8/layout/vList5"/>
    <dgm:cxn modelId="{F2EC6BD3-172B-42F3-972D-97275EF1A568}" type="presOf" srcId="{D7FF804E-25D4-4C21-BE5F-D47D662A1759}" destId="{91E9E6C7-1261-40E5-84F6-042636A4AF2F}" srcOrd="0" destOrd="0" presId="urn:microsoft.com/office/officeart/2005/8/layout/vList5"/>
    <dgm:cxn modelId="{C5650BDA-EAC7-4320-979B-0790F08A9986}" srcId="{942CBFAD-FB16-4633-B4D2-F451A32B603F}" destId="{3DDFBF74-55CF-41E5-A24D-319A30914CCC}" srcOrd="3" destOrd="0" parTransId="{185C4B32-F1EC-44E4-AA11-43E0F5A716B3}" sibTransId="{B91C9D71-D5CB-4614-A477-562283639999}"/>
    <dgm:cxn modelId="{CD13B087-F306-443F-AB60-7842A30AF18D}" type="presOf" srcId="{111E10CC-ACEB-4046-BE13-4307069AD739}" destId="{319BED2C-F359-4EE7-BC89-93183444274B}" srcOrd="0" destOrd="0" presId="urn:microsoft.com/office/officeart/2005/8/layout/vList5"/>
    <dgm:cxn modelId="{4E985534-C691-43DC-BC13-FA9860760C46}" type="presOf" srcId="{3DDFBF74-55CF-41E5-A24D-319A30914CCC}" destId="{5E707837-E26B-4CE3-8A36-B245864C224A}" srcOrd="0" destOrd="0" presId="urn:microsoft.com/office/officeart/2005/8/layout/vList5"/>
    <dgm:cxn modelId="{56A60667-5A84-4E80-9F8D-1FF044661619}" type="presParOf" srcId="{C01096E9-013E-4841-BE15-C51AB0CB58DE}" destId="{30A92590-D4AD-49E2-B2B3-9C3F9C444175}" srcOrd="0" destOrd="0" presId="urn:microsoft.com/office/officeart/2005/8/layout/vList5"/>
    <dgm:cxn modelId="{9AD54291-3124-4151-A6BC-C62921A3E07E}" type="presParOf" srcId="{30A92590-D4AD-49E2-B2B3-9C3F9C444175}" destId="{91E9E6C7-1261-40E5-84F6-042636A4AF2F}" srcOrd="0" destOrd="0" presId="urn:microsoft.com/office/officeart/2005/8/layout/vList5"/>
    <dgm:cxn modelId="{B5C4E013-7F60-4415-B0F7-6ECCF6E4DE99}" type="presParOf" srcId="{C01096E9-013E-4841-BE15-C51AB0CB58DE}" destId="{38C6549E-6422-42E5-BEDA-B93C4A94ABC3}" srcOrd="1" destOrd="0" presId="urn:microsoft.com/office/officeart/2005/8/layout/vList5"/>
    <dgm:cxn modelId="{F5F36D4E-99F5-437D-A0F5-D9EFD4E18C53}" type="presParOf" srcId="{C01096E9-013E-4841-BE15-C51AB0CB58DE}" destId="{386D27EE-BDFE-4972-AA8B-31EAC992A32A}" srcOrd="2" destOrd="0" presId="urn:microsoft.com/office/officeart/2005/8/layout/vList5"/>
    <dgm:cxn modelId="{68082107-3021-4397-A4DB-C7B4646E9791}" type="presParOf" srcId="{386D27EE-BDFE-4972-AA8B-31EAC992A32A}" destId="{43576BC1-B37F-42FD-93CD-F98B6B4361C0}" srcOrd="0" destOrd="0" presId="urn:microsoft.com/office/officeart/2005/8/layout/vList5"/>
    <dgm:cxn modelId="{D56CFA79-78A8-4D85-A7B6-11FCC3D05CA1}" type="presParOf" srcId="{C01096E9-013E-4841-BE15-C51AB0CB58DE}" destId="{C10486F7-D24E-415A-8907-91A0168800AF}" srcOrd="3" destOrd="0" presId="urn:microsoft.com/office/officeart/2005/8/layout/vList5"/>
    <dgm:cxn modelId="{9B1F34AB-CADE-453C-8F61-CE040655A293}" type="presParOf" srcId="{C01096E9-013E-4841-BE15-C51AB0CB58DE}" destId="{F052EE32-FBEE-4AF9-80A4-5C7C58C7D18C}" srcOrd="4" destOrd="0" presId="urn:microsoft.com/office/officeart/2005/8/layout/vList5"/>
    <dgm:cxn modelId="{2780148E-4EFC-4FFD-A240-B751295B1DDA}" type="presParOf" srcId="{F052EE32-FBEE-4AF9-80A4-5C7C58C7D18C}" destId="{FFFD4A17-1553-41B6-8F83-576877E409DA}" srcOrd="0" destOrd="0" presId="urn:microsoft.com/office/officeart/2005/8/layout/vList5"/>
    <dgm:cxn modelId="{E52413C8-29A6-4158-BB41-13EA9AF9847A}" type="presParOf" srcId="{C01096E9-013E-4841-BE15-C51AB0CB58DE}" destId="{27271F56-06EA-48C5-9E4B-BB35A0489BD7}" srcOrd="5" destOrd="0" presId="urn:microsoft.com/office/officeart/2005/8/layout/vList5"/>
    <dgm:cxn modelId="{1B90F773-C891-47DA-9852-F997B6ED0F25}" type="presParOf" srcId="{C01096E9-013E-4841-BE15-C51AB0CB58DE}" destId="{53C889EF-4D10-42AD-9D36-4291D9E2F804}" srcOrd="6" destOrd="0" presId="urn:microsoft.com/office/officeart/2005/8/layout/vList5"/>
    <dgm:cxn modelId="{5C0088F8-55B5-4004-9B4D-B34A2482FECA}" type="presParOf" srcId="{53C889EF-4D10-42AD-9D36-4291D9E2F804}" destId="{5E707837-E26B-4CE3-8A36-B245864C224A}" srcOrd="0" destOrd="0" presId="urn:microsoft.com/office/officeart/2005/8/layout/vList5"/>
    <dgm:cxn modelId="{F3D1D898-554A-42B7-9DEB-EC6D13655F8C}" type="presParOf" srcId="{C01096E9-013E-4841-BE15-C51AB0CB58DE}" destId="{36BFFA76-5A65-40FA-B3EB-91E8EA1E3D80}" srcOrd="7" destOrd="0" presId="urn:microsoft.com/office/officeart/2005/8/layout/vList5"/>
    <dgm:cxn modelId="{5DF7D3B3-781A-44CA-9599-B63957597685}" type="presParOf" srcId="{C01096E9-013E-4841-BE15-C51AB0CB58DE}" destId="{EE15AFCA-4517-4F0F-AA6A-7EB064383BEF}" srcOrd="8" destOrd="0" presId="urn:microsoft.com/office/officeart/2005/8/layout/vList5"/>
    <dgm:cxn modelId="{DF01ED54-4859-468D-860D-3B412224BEFF}" type="presParOf" srcId="{EE15AFCA-4517-4F0F-AA6A-7EB064383BEF}" destId="{8D50CEA1-26E4-4558-8B6D-F2DB66DE523D}" srcOrd="0" destOrd="0" presId="urn:microsoft.com/office/officeart/2005/8/layout/vList5"/>
    <dgm:cxn modelId="{FEEB8A46-F296-4BE8-95E2-154A53F6D1F8}" type="presParOf" srcId="{C01096E9-013E-4841-BE15-C51AB0CB58DE}" destId="{5BC79B4A-BD15-46D0-B079-3BB3F08D0DCE}" srcOrd="9" destOrd="0" presId="urn:microsoft.com/office/officeart/2005/8/layout/vList5"/>
    <dgm:cxn modelId="{2C8301F0-A4E7-45E7-A3A1-1C8AA4DE67D1}" type="presParOf" srcId="{C01096E9-013E-4841-BE15-C51AB0CB58DE}" destId="{1B7BC690-7278-4F98-9EA0-555A373BEE8D}" srcOrd="10" destOrd="0" presId="urn:microsoft.com/office/officeart/2005/8/layout/vList5"/>
    <dgm:cxn modelId="{392B9A94-4A8A-4AB6-A740-428FDDB3F21F}" type="presParOf" srcId="{1B7BC690-7278-4F98-9EA0-555A373BEE8D}" destId="{319BED2C-F359-4EE7-BC89-93183444274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2CBFAD-FB16-4633-B4D2-F451A32B603F}" type="doc">
      <dgm:prSet loTypeId="urn:microsoft.com/office/officeart/2005/8/layout/vList5" loCatId="list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D7FF804E-25D4-4C21-BE5F-D47D662A1759}">
      <dgm:prSet/>
      <dgm:spPr/>
      <dgm:t>
        <a:bodyPr/>
        <a:lstStyle/>
        <a:p>
          <a:pPr rtl="0"/>
          <a:r>
            <a:rPr lang="hu-HU" dirty="0" smtClean="0"/>
            <a:t>általános egészségügyi témák mindenkinek</a:t>
          </a:r>
          <a:endParaRPr lang="en-US" dirty="0"/>
        </a:p>
      </dgm:t>
    </dgm:pt>
    <dgm:pt modelId="{7C6DEA4C-3E59-40AD-9CBA-BB86CB8EAC04}" type="parTrans" cxnId="{BC241076-DAFF-45FE-8817-ABA83F38E036}">
      <dgm:prSet/>
      <dgm:spPr/>
      <dgm:t>
        <a:bodyPr/>
        <a:lstStyle/>
        <a:p>
          <a:endParaRPr lang="en-US"/>
        </a:p>
      </dgm:t>
    </dgm:pt>
    <dgm:pt modelId="{C74A75D1-4388-41B8-9669-E2853DB638DC}" type="sibTrans" cxnId="{BC241076-DAFF-45FE-8817-ABA83F38E036}">
      <dgm:prSet/>
      <dgm:spPr/>
      <dgm:t>
        <a:bodyPr/>
        <a:lstStyle/>
        <a:p>
          <a:endParaRPr lang="en-US"/>
        </a:p>
      </dgm:t>
    </dgm:pt>
    <dgm:pt modelId="{A53E5CAD-49EC-4959-8EDE-B305D99C8DEF}">
      <dgm:prSet/>
      <dgm:spPr/>
      <dgm:t>
        <a:bodyPr/>
        <a:lstStyle/>
        <a:p>
          <a:pPr rtl="0"/>
          <a:r>
            <a:rPr lang="hu-HU" dirty="0" smtClean="0"/>
            <a:t>végzős középiskolásoknak</a:t>
          </a:r>
          <a:endParaRPr lang="en-US" dirty="0"/>
        </a:p>
      </dgm:t>
    </dgm:pt>
    <dgm:pt modelId="{372A79B0-85D0-423A-A21E-7333CB83CB23}" type="parTrans" cxnId="{204A282E-57DF-4F8B-9072-E7DA8558F4D8}">
      <dgm:prSet/>
      <dgm:spPr/>
      <dgm:t>
        <a:bodyPr/>
        <a:lstStyle/>
        <a:p>
          <a:endParaRPr lang="en-US"/>
        </a:p>
      </dgm:t>
    </dgm:pt>
    <dgm:pt modelId="{42255BBC-E5DD-4DA9-AD13-41DEFCFCCBBC}" type="sibTrans" cxnId="{204A282E-57DF-4F8B-9072-E7DA8558F4D8}">
      <dgm:prSet/>
      <dgm:spPr/>
      <dgm:t>
        <a:bodyPr/>
        <a:lstStyle/>
        <a:p>
          <a:endParaRPr lang="en-US"/>
        </a:p>
      </dgm:t>
    </dgm:pt>
    <dgm:pt modelId="{459FDBBF-E16E-4A9B-BEA1-3948C9FAFDBE}">
      <dgm:prSet/>
      <dgm:spPr/>
      <dgm:t>
        <a:bodyPr/>
        <a:lstStyle/>
        <a:p>
          <a:pPr rtl="0"/>
          <a:r>
            <a:rPr lang="hu-HU" dirty="0" smtClean="0"/>
            <a:t>az</a:t>
          </a:r>
          <a:r>
            <a:rPr lang="hu-HU" baseline="0" dirty="0" smtClean="0"/>
            <a:t> egyetem elismert tankönyvíróival</a:t>
          </a:r>
          <a:endParaRPr lang="en-US" dirty="0"/>
        </a:p>
      </dgm:t>
    </dgm:pt>
    <dgm:pt modelId="{EE13E02D-90AB-4A34-9382-F84929EF0995}" type="parTrans" cxnId="{4C445CF6-95DB-4A6D-9B58-022CD9ACA474}">
      <dgm:prSet/>
      <dgm:spPr/>
      <dgm:t>
        <a:bodyPr/>
        <a:lstStyle/>
        <a:p>
          <a:endParaRPr lang="en-US"/>
        </a:p>
      </dgm:t>
    </dgm:pt>
    <dgm:pt modelId="{C9151AF8-7C69-4254-ADC3-13E86AB122D9}" type="sibTrans" cxnId="{4C445CF6-95DB-4A6D-9B58-022CD9ACA474}">
      <dgm:prSet/>
      <dgm:spPr/>
      <dgm:t>
        <a:bodyPr/>
        <a:lstStyle/>
        <a:p>
          <a:endParaRPr lang="en-US"/>
        </a:p>
      </dgm:t>
    </dgm:pt>
    <dgm:pt modelId="{3DDFBF74-55CF-41E5-A24D-319A30914CCC}">
      <dgm:prSet/>
      <dgm:spPr/>
      <dgm:t>
        <a:bodyPr/>
        <a:lstStyle/>
        <a:p>
          <a:pPr rtl="0"/>
          <a:r>
            <a:rPr lang="hu-HU" dirty="0" err="1" smtClean="0"/>
            <a:t>workshop-ok</a:t>
          </a:r>
          <a:endParaRPr lang="en-US" dirty="0"/>
        </a:p>
      </dgm:t>
    </dgm:pt>
    <dgm:pt modelId="{185C4B32-F1EC-44E4-AA11-43E0F5A716B3}" type="parTrans" cxnId="{C5650BDA-EAC7-4320-979B-0790F08A9986}">
      <dgm:prSet/>
      <dgm:spPr/>
      <dgm:t>
        <a:bodyPr/>
        <a:lstStyle/>
        <a:p>
          <a:endParaRPr lang="en-US"/>
        </a:p>
      </dgm:t>
    </dgm:pt>
    <dgm:pt modelId="{B91C9D71-D5CB-4614-A477-562283639999}" type="sibTrans" cxnId="{C5650BDA-EAC7-4320-979B-0790F08A9986}">
      <dgm:prSet/>
      <dgm:spPr/>
      <dgm:t>
        <a:bodyPr/>
        <a:lstStyle/>
        <a:p>
          <a:endParaRPr lang="en-US"/>
        </a:p>
      </dgm:t>
    </dgm:pt>
    <dgm:pt modelId="{F261CC11-68CF-4223-A387-8B6DD3807B6B}">
      <dgm:prSet/>
      <dgm:spPr/>
      <dgm:t>
        <a:bodyPr/>
        <a:lstStyle/>
        <a:p>
          <a:pPr rtl="0"/>
          <a:r>
            <a:rPr lang="hu-HU" dirty="0" smtClean="0"/>
            <a:t>informatikai</a:t>
          </a:r>
          <a:r>
            <a:rPr lang="hu-HU" baseline="0" dirty="0" smtClean="0"/>
            <a:t> alapismeretekről</a:t>
          </a:r>
          <a:endParaRPr lang="en-US" dirty="0"/>
        </a:p>
      </dgm:t>
    </dgm:pt>
    <dgm:pt modelId="{52244B83-60FD-4D6B-AED0-7EE07A4972BB}" type="parTrans" cxnId="{1D10F878-D9C5-48D2-B416-83FE405C1AFC}">
      <dgm:prSet/>
      <dgm:spPr/>
      <dgm:t>
        <a:bodyPr/>
        <a:lstStyle/>
        <a:p>
          <a:endParaRPr lang="en-US"/>
        </a:p>
      </dgm:t>
    </dgm:pt>
    <dgm:pt modelId="{EF632D24-344F-47E4-A4C1-F93820D41DAB}" type="sibTrans" cxnId="{1D10F878-D9C5-48D2-B416-83FE405C1AFC}">
      <dgm:prSet/>
      <dgm:spPr/>
      <dgm:t>
        <a:bodyPr/>
        <a:lstStyle/>
        <a:p>
          <a:endParaRPr lang="en-US"/>
        </a:p>
      </dgm:t>
    </dgm:pt>
    <dgm:pt modelId="{111E10CC-ACEB-4046-BE13-4307069AD739}">
      <dgm:prSet/>
      <dgm:spPr/>
      <dgm:t>
        <a:bodyPr/>
        <a:lstStyle/>
        <a:p>
          <a:pPr rtl="0"/>
          <a:r>
            <a:rPr lang="hu-HU" dirty="0" smtClean="0"/>
            <a:t>kapcsolat erősítése más könyvtárakkal</a:t>
          </a:r>
          <a:endParaRPr lang="hu-HU" dirty="0"/>
        </a:p>
      </dgm:t>
    </dgm:pt>
    <dgm:pt modelId="{1EFB5E5C-29EF-4839-96C1-0E7BA329B3DC}" type="parTrans" cxnId="{73BFDB25-CD58-4978-B6B1-08F5BCEA114C}">
      <dgm:prSet/>
      <dgm:spPr/>
      <dgm:t>
        <a:bodyPr/>
        <a:lstStyle/>
        <a:p>
          <a:endParaRPr lang="en-US"/>
        </a:p>
      </dgm:t>
    </dgm:pt>
    <dgm:pt modelId="{F0F9AE2A-F438-45CB-9A3B-167FFB36F7E0}" type="sibTrans" cxnId="{73BFDB25-CD58-4978-B6B1-08F5BCEA114C}">
      <dgm:prSet/>
      <dgm:spPr/>
      <dgm:t>
        <a:bodyPr/>
        <a:lstStyle/>
        <a:p>
          <a:endParaRPr lang="en-US"/>
        </a:p>
      </dgm:t>
    </dgm:pt>
    <dgm:pt modelId="{C01096E9-013E-4841-BE15-C51AB0CB58DE}" type="pres">
      <dgm:prSet presAssocID="{942CBFAD-FB16-4633-B4D2-F451A32B603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0A92590-D4AD-49E2-B2B3-9C3F9C444175}" type="pres">
      <dgm:prSet presAssocID="{D7FF804E-25D4-4C21-BE5F-D47D662A1759}" presName="linNode" presStyleCnt="0"/>
      <dgm:spPr/>
    </dgm:pt>
    <dgm:pt modelId="{91E9E6C7-1261-40E5-84F6-042636A4AF2F}" type="pres">
      <dgm:prSet presAssocID="{D7FF804E-25D4-4C21-BE5F-D47D662A1759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C6549E-6422-42E5-BEDA-B93C4A94ABC3}" type="pres">
      <dgm:prSet presAssocID="{C74A75D1-4388-41B8-9669-E2853DB638DC}" presName="sp" presStyleCnt="0"/>
      <dgm:spPr/>
    </dgm:pt>
    <dgm:pt modelId="{386D27EE-BDFE-4972-AA8B-31EAC992A32A}" type="pres">
      <dgm:prSet presAssocID="{A53E5CAD-49EC-4959-8EDE-B305D99C8DEF}" presName="linNode" presStyleCnt="0"/>
      <dgm:spPr/>
    </dgm:pt>
    <dgm:pt modelId="{43576BC1-B37F-42FD-93CD-F98B6B4361C0}" type="pres">
      <dgm:prSet presAssocID="{A53E5CAD-49EC-4959-8EDE-B305D99C8DEF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0486F7-D24E-415A-8907-91A0168800AF}" type="pres">
      <dgm:prSet presAssocID="{42255BBC-E5DD-4DA9-AD13-41DEFCFCCBBC}" presName="sp" presStyleCnt="0"/>
      <dgm:spPr/>
    </dgm:pt>
    <dgm:pt modelId="{F052EE32-FBEE-4AF9-80A4-5C7C58C7D18C}" type="pres">
      <dgm:prSet presAssocID="{459FDBBF-E16E-4A9B-BEA1-3948C9FAFDBE}" presName="linNode" presStyleCnt="0"/>
      <dgm:spPr/>
    </dgm:pt>
    <dgm:pt modelId="{FFFD4A17-1553-41B6-8F83-576877E409DA}" type="pres">
      <dgm:prSet presAssocID="{459FDBBF-E16E-4A9B-BEA1-3948C9FAFDBE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271F56-06EA-48C5-9E4B-BB35A0489BD7}" type="pres">
      <dgm:prSet presAssocID="{C9151AF8-7C69-4254-ADC3-13E86AB122D9}" presName="sp" presStyleCnt="0"/>
      <dgm:spPr/>
    </dgm:pt>
    <dgm:pt modelId="{53C889EF-4D10-42AD-9D36-4291D9E2F804}" type="pres">
      <dgm:prSet presAssocID="{3DDFBF74-55CF-41E5-A24D-319A30914CCC}" presName="linNode" presStyleCnt="0"/>
      <dgm:spPr/>
    </dgm:pt>
    <dgm:pt modelId="{5E707837-E26B-4CE3-8A36-B245864C224A}" type="pres">
      <dgm:prSet presAssocID="{3DDFBF74-55CF-41E5-A24D-319A30914CCC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BFFA76-5A65-40FA-B3EB-91E8EA1E3D80}" type="pres">
      <dgm:prSet presAssocID="{B91C9D71-D5CB-4614-A477-562283639999}" presName="sp" presStyleCnt="0"/>
      <dgm:spPr/>
    </dgm:pt>
    <dgm:pt modelId="{EE15AFCA-4517-4F0F-AA6A-7EB064383BEF}" type="pres">
      <dgm:prSet presAssocID="{F261CC11-68CF-4223-A387-8B6DD3807B6B}" presName="linNode" presStyleCnt="0"/>
      <dgm:spPr/>
    </dgm:pt>
    <dgm:pt modelId="{8D50CEA1-26E4-4558-8B6D-F2DB66DE523D}" type="pres">
      <dgm:prSet presAssocID="{F261CC11-68CF-4223-A387-8B6DD3807B6B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C79B4A-BD15-46D0-B079-3BB3F08D0DCE}" type="pres">
      <dgm:prSet presAssocID="{EF632D24-344F-47E4-A4C1-F93820D41DAB}" presName="sp" presStyleCnt="0"/>
      <dgm:spPr/>
    </dgm:pt>
    <dgm:pt modelId="{1B7BC690-7278-4F98-9EA0-555A373BEE8D}" type="pres">
      <dgm:prSet presAssocID="{111E10CC-ACEB-4046-BE13-4307069AD739}" presName="linNode" presStyleCnt="0"/>
      <dgm:spPr/>
    </dgm:pt>
    <dgm:pt modelId="{319BED2C-F359-4EE7-BC89-93183444274B}" type="pres">
      <dgm:prSet presAssocID="{111E10CC-ACEB-4046-BE13-4307069AD739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D8DF2E-A560-4079-AC9E-CD79F2E2CB24}" type="presOf" srcId="{A53E5CAD-49EC-4959-8EDE-B305D99C8DEF}" destId="{43576BC1-B37F-42FD-93CD-F98B6B4361C0}" srcOrd="0" destOrd="0" presId="urn:microsoft.com/office/officeart/2005/8/layout/vList5"/>
    <dgm:cxn modelId="{73BFDB25-CD58-4978-B6B1-08F5BCEA114C}" srcId="{942CBFAD-FB16-4633-B4D2-F451A32B603F}" destId="{111E10CC-ACEB-4046-BE13-4307069AD739}" srcOrd="5" destOrd="0" parTransId="{1EFB5E5C-29EF-4839-96C1-0E7BA329B3DC}" sibTransId="{F0F9AE2A-F438-45CB-9A3B-167FFB36F7E0}"/>
    <dgm:cxn modelId="{A09D1DC4-638D-4A7A-AEBA-E3615AD7BE5E}" type="presOf" srcId="{111E10CC-ACEB-4046-BE13-4307069AD739}" destId="{319BED2C-F359-4EE7-BC89-93183444274B}" srcOrd="0" destOrd="0" presId="urn:microsoft.com/office/officeart/2005/8/layout/vList5"/>
    <dgm:cxn modelId="{204A282E-57DF-4F8B-9072-E7DA8558F4D8}" srcId="{942CBFAD-FB16-4633-B4D2-F451A32B603F}" destId="{A53E5CAD-49EC-4959-8EDE-B305D99C8DEF}" srcOrd="1" destOrd="0" parTransId="{372A79B0-85D0-423A-A21E-7333CB83CB23}" sibTransId="{42255BBC-E5DD-4DA9-AD13-41DEFCFCCBBC}"/>
    <dgm:cxn modelId="{9F67C815-DAFE-4A4C-83C5-9827311A4857}" type="presOf" srcId="{D7FF804E-25D4-4C21-BE5F-D47D662A1759}" destId="{91E9E6C7-1261-40E5-84F6-042636A4AF2F}" srcOrd="0" destOrd="0" presId="urn:microsoft.com/office/officeart/2005/8/layout/vList5"/>
    <dgm:cxn modelId="{C5650BDA-EAC7-4320-979B-0790F08A9986}" srcId="{942CBFAD-FB16-4633-B4D2-F451A32B603F}" destId="{3DDFBF74-55CF-41E5-A24D-319A30914CCC}" srcOrd="3" destOrd="0" parTransId="{185C4B32-F1EC-44E4-AA11-43E0F5A716B3}" sibTransId="{B91C9D71-D5CB-4614-A477-562283639999}"/>
    <dgm:cxn modelId="{1D10F878-D9C5-48D2-B416-83FE405C1AFC}" srcId="{942CBFAD-FB16-4633-B4D2-F451A32B603F}" destId="{F261CC11-68CF-4223-A387-8B6DD3807B6B}" srcOrd="4" destOrd="0" parTransId="{52244B83-60FD-4D6B-AED0-7EE07A4972BB}" sibTransId="{EF632D24-344F-47E4-A4C1-F93820D41DAB}"/>
    <dgm:cxn modelId="{BC241076-DAFF-45FE-8817-ABA83F38E036}" srcId="{942CBFAD-FB16-4633-B4D2-F451A32B603F}" destId="{D7FF804E-25D4-4C21-BE5F-D47D662A1759}" srcOrd="0" destOrd="0" parTransId="{7C6DEA4C-3E59-40AD-9CBA-BB86CB8EAC04}" sibTransId="{C74A75D1-4388-41B8-9669-E2853DB638DC}"/>
    <dgm:cxn modelId="{10638693-59A8-492E-8912-9BBDBC1A0A11}" type="presOf" srcId="{942CBFAD-FB16-4633-B4D2-F451A32B603F}" destId="{C01096E9-013E-4841-BE15-C51AB0CB58DE}" srcOrd="0" destOrd="0" presId="urn:microsoft.com/office/officeart/2005/8/layout/vList5"/>
    <dgm:cxn modelId="{4C445CF6-95DB-4A6D-9B58-022CD9ACA474}" srcId="{942CBFAD-FB16-4633-B4D2-F451A32B603F}" destId="{459FDBBF-E16E-4A9B-BEA1-3948C9FAFDBE}" srcOrd="2" destOrd="0" parTransId="{EE13E02D-90AB-4A34-9382-F84929EF0995}" sibTransId="{C9151AF8-7C69-4254-ADC3-13E86AB122D9}"/>
    <dgm:cxn modelId="{8929719B-D36E-451A-BC04-01029927D60D}" type="presOf" srcId="{3DDFBF74-55CF-41E5-A24D-319A30914CCC}" destId="{5E707837-E26B-4CE3-8A36-B245864C224A}" srcOrd="0" destOrd="0" presId="urn:microsoft.com/office/officeart/2005/8/layout/vList5"/>
    <dgm:cxn modelId="{FAC363CA-B9F9-49B3-AEF2-A0DC591C6F3F}" type="presOf" srcId="{459FDBBF-E16E-4A9B-BEA1-3948C9FAFDBE}" destId="{FFFD4A17-1553-41B6-8F83-576877E409DA}" srcOrd="0" destOrd="0" presId="urn:microsoft.com/office/officeart/2005/8/layout/vList5"/>
    <dgm:cxn modelId="{1963D639-A9E1-449C-AB42-58C04BEE73AD}" type="presOf" srcId="{F261CC11-68CF-4223-A387-8B6DD3807B6B}" destId="{8D50CEA1-26E4-4558-8B6D-F2DB66DE523D}" srcOrd="0" destOrd="0" presId="urn:microsoft.com/office/officeart/2005/8/layout/vList5"/>
    <dgm:cxn modelId="{4753BC17-257F-4D71-81EA-27801B97DE3A}" type="presParOf" srcId="{C01096E9-013E-4841-BE15-C51AB0CB58DE}" destId="{30A92590-D4AD-49E2-B2B3-9C3F9C444175}" srcOrd="0" destOrd="0" presId="urn:microsoft.com/office/officeart/2005/8/layout/vList5"/>
    <dgm:cxn modelId="{811B24AC-193F-461F-A4A0-27DB17705CA6}" type="presParOf" srcId="{30A92590-D4AD-49E2-B2B3-9C3F9C444175}" destId="{91E9E6C7-1261-40E5-84F6-042636A4AF2F}" srcOrd="0" destOrd="0" presId="urn:microsoft.com/office/officeart/2005/8/layout/vList5"/>
    <dgm:cxn modelId="{359E538B-6475-4647-AA0A-C886FBB96008}" type="presParOf" srcId="{C01096E9-013E-4841-BE15-C51AB0CB58DE}" destId="{38C6549E-6422-42E5-BEDA-B93C4A94ABC3}" srcOrd="1" destOrd="0" presId="urn:microsoft.com/office/officeart/2005/8/layout/vList5"/>
    <dgm:cxn modelId="{A7DCE64B-6208-4A02-8FAA-FAFDB5E29801}" type="presParOf" srcId="{C01096E9-013E-4841-BE15-C51AB0CB58DE}" destId="{386D27EE-BDFE-4972-AA8B-31EAC992A32A}" srcOrd="2" destOrd="0" presId="urn:microsoft.com/office/officeart/2005/8/layout/vList5"/>
    <dgm:cxn modelId="{7F204A55-A462-4940-A78D-3753D5503072}" type="presParOf" srcId="{386D27EE-BDFE-4972-AA8B-31EAC992A32A}" destId="{43576BC1-B37F-42FD-93CD-F98B6B4361C0}" srcOrd="0" destOrd="0" presId="urn:microsoft.com/office/officeart/2005/8/layout/vList5"/>
    <dgm:cxn modelId="{08371915-EDBB-4BBB-AB22-9E2273CD1F01}" type="presParOf" srcId="{C01096E9-013E-4841-BE15-C51AB0CB58DE}" destId="{C10486F7-D24E-415A-8907-91A0168800AF}" srcOrd="3" destOrd="0" presId="urn:microsoft.com/office/officeart/2005/8/layout/vList5"/>
    <dgm:cxn modelId="{333827AA-53D1-4B13-8BBC-D1987E3580E3}" type="presParOf" srcId="{C01096E9-013E-4841-BE15-C51AB0CB58DE}" destId="{F052EE32-FBEE-4AF9-80A4-5C7C58C7D18C}" srcOrd="4" destOrd="0" presId="urn:microsoft.com/office/officeart/2005/8/layout/vList5"/>
    <dgm:cxn modelId="{59B64A30-7BBF-4F41-BDA8-CB0D839E1A76}" type="presParOf" srcId="{F052EE32-FBEE-4AF9-80A4-5C7C58C7D18C}" destId="{FFFD4A17-1553-41B6-8F83-576877E409DA}" srcOrd="0" destOrd="0" presId="urn:microsoft.com/office/officeart/2005/8/layout/vList5"/>
    <dgm:cxn modelId="{7D89FDB9-F1F7-4566-996D-C2F24730C5CF}" type="presParOf" srcId="{C01096E9-013E-4841-BE15-C51AB0CB58DE}" destId="{27271F56-06EA-48C5-9E4B-BB35A0489BD7}" srcOrd="5" destOrd="0" presId="urn:microsoft.com/office/officeart/2005/8/layout/vList5"/>
    <dgm:cxn modelId="{C78A1D3C-5B56-45D5-BB51-14189F5B9521}" type="presParOf" srcId="{C01096E9-013E-4841-BE15-C51AB0CB58DE}" destId="{53C889EF-4D10-42AD-9D36-4291D9E2F804}" srcOrd="6" destOrd="0" presId="urn:microsoft.com/office/officeart/2005/8/layout/vList5"/>
    <dgm:cxn modelId="{E6B6461E-FED3-4193-8B3A-DE0D93E15B6B}" type="presParOf" srcId="{53C889EF-4D10-42AD-9D36-4291D9E2F804}" destId="{5E707837-E26B-4CE3-8A36-B245864C224A}" srcOrd="0" destOrd="0" presId="urn:microsoft.com/office/officeart/2005/8/layout/vList5"/>
    <dgm:cxn modelId="{5B9F3DA9-FA25-4076-B4D9-BB75FF0B8E10}" type="presParOf" srcId="{C01096E9-013E-4841-BE15-C51AB0CB58DE}" destId="{36BFFA76-5A65-40FA-B3EB-91E8EA1E3D80}" srcOrd="7" destOrd="0" presId="urn:microsoft.com/office/officeart/2005/8/layout/vList5"/>
    <dgm:cxn modelId="{D4C89EF3-B7A4-4744-B842-AB5E5EF353D5}" type="presParOf" srcId="{C01096E9-013E-4841-BE15-C51AB0CB58DE}" destId="{EE15AFCA-4517-4F0F-AA6A-7EB064383BEF}" srcOrd="8" destOrd="0" presId="urn:microsoft.com/office/officeart/2005/8/layout/vList5"/>
    <dgm:cxn modelId="{AF3E567D-2B12-4F0D-A4D1-AF06C39D9F5F}" type="presParOf" srcId="{EE15AFCA-4517-4F0F-AA6A-7EB064383BEF}" destId="{8D50CEA1-26E4-4558-8B6D-F2DB66DE523D}" srcOrd="0" destOrd="0" presId="urn:microsoft.com/office/officeart/2005/8/layout/vList5"/>
    <dgm:cxn modelId="{9226855C-06D9-47BE-B0F6-43FDB95E9B8E}" type="presParOf" srcId="{C01096E9-013E-4841-BE15-C51AB0CB58DE}" destId="{5BC79B4A-BD15-46D0-B079-3BB3F08D0DCE}" srcOrd="9" destOrd="0" presId="urn:microsoft.com/office/officeart/2005/8/layout/vList5"/>
    <dgm:cxn modelId="{500DE05B-0325-44AE-9F95-51624BF7E70D}" type="presParOf" srcId="{C01096E9-013E-4841-BE15-C51AB0CB58DE}" destId="{1B7BC690-7278-4F98-9EA0-555A373BEE8D}" srcOrd="10" destOrd="0" presId="urn:microsoft.com/office/officeart/2005/8/layout/vList5"/>
    <dgm:cxn modelId="{FB1E2909-13FE-490A-B425-68CFA299EC1F}" type="presParOf" srcId="{1B7BC690-7278-4F98-9EA0-555A373BEE8D}" destId="{319BED2C-F359-4EE7-BC89-93183444274B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82D36-F0FE-4FC3-897E-C33E4F751C2B}">
      <dsp:nvSpPr>
        <dsp:cNvPr id="0" name=""/>
        <dsp:cNvSpPr/>
      </dsp:nvSpPr>
      <dsp:spPr>
        <a:xfrm>
          <a:off x="-137" y="0"/>
          <a:ext cx="4572000" cy="457200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F63F96-108F-4626-84F9-3CE06F39B65C}">
      <dsp:nvSpPr>
        <dsp:cNvPr id="0" name=""/>
        <dsp:cNvSpPr/>
      </dsp:nvSpPr>
      <dsp:spPr>
        <a:xfrm>
          <a:off x="2286000" y="0"/>
          <a:ext cx="6217920" cy="457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100" kern="1200" dirty="0" smtClean="0"/>
            <a:t>közösségi tudásmegosztás</a:t>
          </a:r>
          <a:endParaRPr lang="en-US" sz="3100" kern="1200" dirty="0"/>
        </a:p>
      </dsp:txBody>
      <dsp:txXfrm>
        <a:off x="2286000" y="0"/>
        <a:ext cx="6217920" cy="731520"/>
      </dsp:txXfrm>
    </dsp:sp>
    <dsp:sp modelId="{2C78E7E7-22E5-41F7-A590-EC04A542CC13}">
      <dsp:nvSpPr>
        <dsp:cNvPr id="0" name=""/>
        <dsp:cNvSpPr/>
      </dsp:nvSpPr>
      <dsp:spPr>
        <a:xfrm>
          <a:off x="480060" y="731520"/>
          <a:ext cx="3611880" cy="361188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BA1D84-C61F-4446-B364-B9AF521CDC49}">
      <dsp:nvSpPr>
        <dsp:cNvPr id="0" name=""/>
        <dsp:cNvSpPr/>
      </dsp:nvSpPr>
      <dsp:spPr>
        <a:xfrm>
          <a:off x="2286000" y="731520"/>
          <a:ext cx="6217920" cy="36118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100" kern="1200" dirty="0" smtClean="0"/>
            <a:t>oktatók, hallgatók, könyvtárak</a:t>
          </a:r>
          <a:endParaRPr lang="en-US" sz="3100" kern="1200" dirty="0"/>
        </a:p>
      </dsp:txBody>
      <dsp:txXfrm>
        <a:off x="2286000" y="731520"/>
        <a:ext cx="6217920" cy="731520"/>
      </dsp:txXfrm>
    </dsp:sp>
    <dsp:sp modelId="{FB95029D-55AA-4D11-AA23-DAC55479695D}">
      <dsp:nvSpPr>
        <dsp:cNvPr id="0" name=""/>
        <dsp:cNvSpPr/>
      </dsp:nvSpPr>
      <dsp:spPr>
        <a:xfrm>
          <a:off x="960120" y="1463040"/>
          <a:ext cx="2651760" cy="265176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3D3650-D213-42F5-AB39-307FE7CEFFE2}">
      <dsp:nvSpPr>
        <dsp:cNvPr id="0" name=""/>
        <dsp:cNvSpPr/>
      </dsp:nvSpPr>
      <dsp:spPr>
        <a:xfrm>
          <a:off x="2286000" y="1463040"/>
          <a:ext cx="6217920" cy="26517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100" kern="1200" dirty="0" smtClean="0"/>
            <a:t>oktatási segédanyagok, jegyzetek</a:t>
          </a:r>
          <a:endParaRPr lang="en-US" sz="3100" kern="1200" dirty="0"/>
        </a:p>
      </dsp:txBody>
      <dsp:txXfrm>
        <a:off x="2286000" y="1463040"/>
        <a:ext cx="6217920" cy="731520"/>
      </dsp:txXfrm>
    </dsp:sp>
    <dsp:sp modelId="{6966A52C-4714-445C-BA38-3792FAB35E8A}">
      <dsp:nvSpPr>
        <dsp:cNvPr id="0" name=""/>
        <dsp:cNvSpPr/>
      </dsp:nvSpPr>
      <dsp:spPr>
        <a:xfrm>
          <a:off x="1440180" y="2194560"/>
          <a:ext cx="1691640" cy="1691640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DDD629-366C-492D-BD64-45EF19FE5A39}">
      <dsp:nvSpPr>
        <dsp:cNvPr id="0" name=""/>
        <dsp:cNvSpPr/>
      </dsp:nvSpPr>
      <dsp:spPr>
        <a:xfrm>
          <a:off x="2286000" y="2194560"/>
          <a:ext cx="6217920" cy="16916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100" kern="1200" dirty="0" smtClean="0"/>
            <a:t>hallgatói csoportok létrehozása</a:t>
          </a:r>
          <a:endParaRPr lang="en-US" sz="3100" kern="1200" dirty="0"/>
        </a:p>
      </dsp:txBody>
      <dsp:txXfrm>
        <a:off x="2286000" y="2194560"/>
        <a:ext cx="6217920" cy="731520"/>
      </dsp:txXfrm>
    </dsp:sp>
    <dsp:sp modelId="{7CEABA2E-58E1-426B-8AC9-67F6EE0646AF}">
      <dsp:nvSpPr>
        <dsp:cNvPr id="0" name=""/>
        <dsp:cNvSpPr/>
      </dsp:nvSpPr>
      <dsp:spPr>
        <a:xfrm>
          <a:off x="1920240" y="2926080"/>
          <a:ext cx="731519" cy="73151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CFCF07-7088-4579-A4B3-2C36FE1C6411}">
      <dsp:nvSpPr>
        <dsp:cNvPr id="0" name=""/>
        <dsp:cNvSpPr/>
      </dsp:nvSpPr>
      <dsp:spPr>
        <a:xfrm>
          <a:off x="2286000" y="2926080"/>
          <a:ext cx="6217920" cy="73151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100" kern="1200" dirty="0" smtClean="0"/>
            <a:t>kontrollált tartalomfeltöltés</a:t>
          </a:r>
          <a:endParaRPr lang="hu-HU" sz="3100" kern="1200" dirty="0"/>
        </a:p>
      </dsp:txBody>
      <dsp:txXfrm>
        <a:off x="2286000" y="2926080"/>
        <a:ext cx="6217920" cy="7315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E9E6C7-1261-40E5-84F6-042636A4AF2F}">
      <dsp:nvSpPr>
        <dsp:cNvPr id="0" name=""/>
        <dsp:cNvSpPr/>
      </dsp:nvSpPr>
      <dsp:spPr>
        <a:xfrm>
          <a:off x="2721254" y="1255"/>
          <a:ext cx="3061411" cy="7311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kern="1200" dirty="0" smtClean="0"/>
            <a:t>Vállalt rendezvények száma: 50 db /12 hónap</a:t>
          </a:r>
          <a:endParaRPr lang="en-US" sz="1900" kern="1200" dirty="0"/>
        </a:p>
      </dsp:txBody>
      <dsp:txXfrm>
        <a:off x="2756944" y="36945"/>
        <a:ext cx="2990031" cy="659738"/>
      </dsp:txXfrm>
    </dsp:sp>
    <dsp:sp modelId="{43576BC1-B37F-42FD-93CD-F98B6B4361C0}">
      <dsp:nvSpPr>
        <dsp:cNvPr id="0" name=""/>
        <dsp:cNvSpPr/>
      </dsp:nvSpPr>
      <dsp:spPr>
        <a:xfrm>
          <a:off x="2721254" y="768929"/>
          <a:ext cx="3061411" cy="7311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kern="1200" dirty="0" smtClean="0"/>
            <a:t>az egyetem könyvtárait bemutató és népszerűsítő látogatások</a:t>
          </a:r>
          <a:endParaRPr lang="en-US" sz="1500" kern="1200" dirty="0"/>
        </a:p>
      </dsp:txBody>
      <dsp:txXfrm>
        <a:off x="2756944" y="804619"/>
        <a:ext cx="2990031" cy="659738"/>
      </dsp:txXfrm>
    </dsp:sp>
    <dsp:sp modelId="{FFFD4A17-1553-41B6-8F83-576877E409DA}">
      <dsp:nvSpPr>
        <dsp:cNvPr id="0" name=""/>
        <dsp:cNvSpPr/>
      </dsp:nvSpPr>
      <dsp:spPr>
        <a:xfrm>
          <a:off x="2721254" y="1536603"/>
          <a:ext cx="3061411" cy="7311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szerzői estek</a:t>
          </a:r>
          <a:endParaRPr lang="en-US" sz="2100" kern="1200" dirty="0"/>
        </a:p>
      </dsp:txBody>
      <dsp:txXfrm>
        <a:off x="2756944" y="1572293"/>
        <a:ext cx="2990031" cy="659738"/>
      </dsp:txXfrm>
    </dsp:sp>
    <dsp:sp modelId="{5E707837-E26B-4CE3-8A36-B245864C224A}">
      <dsp:nvSpPr>
        <dsp:cNvPr id="0" name=""/>
        <dsp:cNvSpPr/>
      </dsp:nvSpPr>
      <dsp:spPr>
        <a:xfrm>
          <a:off x="2721254" y="2304277"/>
          <a:ext cx="3061411" cy="7311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könyvtárosok, könyvtárhasználók képzése</a:t>
          </a:r>
          <a:endParaRPr lang="en-US" sz="1800" kern="1200" dirty="0"/>
        </a:p>
      </dsp:txBody>
      <dsp:txXfrm>
        <a:off x="2756944" y="2339967"/>
        <a:ext cx="2990031" cy="659738"/>
      </dsp:txXfrm>
    </dsp:sp>
    <dsp:sp modelId="{8D50CEA1-26E4-4558-8B6D-F2DB66DE523D}">
      <dsp:nvSpPr>
        <dsp:cNvPr id="0" name=""/>
        <dsp:cNvSpPr/>
      </dsp:nvSpPr>
      <dsp:spPr>
        <a:xfrm>
          <a:off x="2721254" y="3071952"/>
          <a:ext cx="3061411" cy="7311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a digitális és információkeresési készségeket fejlesztő programok</a:t>
          </a:r>
          <a:endParaRPr lang="en-US" sz="1600" kern="1200" dirty="0"/>
        </a:p>
      </dsp:txBody>
      <dsp:txXfrm>
        <a:off x="2756944" y="3107642"/>
        <a:ext cx="2990031" cy="659738"/>
      </dsp:txXfrm>
    </dsp:sp>
    <dsp:sp modelId="{319BED2C-F359-4EE7-BC89-93183444274B}">
      <dsp:nvSpPr>
        <dsp:cNvPr id="0" name=""/>
        <dsp:cNvSpPr/>
      </dsp:nvSpPr>
      <dsp:spPr>
        <a:xfrm>
          <a:off x="2721254" y="3839626"/>
          <a:ext cx="3061411" cy="7311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könyvtárszakmai előadások</a:t>
          </a:r>
          <a:endParaRPr lang="hu-HU" sz="2100" kern="1200" dirty="0"/>
        </a:p>
      </dsp:txBody>
      <dsp:txXfrm>
        <a:off x="2756944" y="3875316"/>
        <a:ext cx="2990031" cy="6597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E9E6C7-1261-40E5-84F6-042636A4AF2F}">
      <dsp:nvSpPr>
        <dsp:cNvPr id="0" name=""/>
        <dsp:cNvSpPr/>
      </dsp:nvSpPr>
      <dsp:spPr>
        <a:xfrm>
          <a:off x="2698211" y="1235"/>
          <a:ext cx="3035488" cy="7196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általános egészségügyi témák mindenkinek</a:t>
          </a:r>
          <a:endParaRPr lang="en-US" sz="2100" kern="1200" dirty="0"/>
        </a:p>
      </dsp:txBody>
      <dsp:txXfrm>
        <a:off x="2733339" y="36363"/>
        <a:ext cx="2965232" cy="649347"/>
      </dsp:txXfrm>
    </dsp:sp>
    <dsp:sp modelId="{43576BC1-B37F-42FD-93CD-F98B6B4361C0}">
      <dsp:nvSpPr>
        <dsp:cNvPr id="0" name=""/>
        <dsp:cNvSpPr/>
      </dsp:nvSpPr>
      <dsp:spPr>
        <a:xfrm>
          <a:off x="2698211" y="756819"/>
          <a:ext cx="3035488" cy="7196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végzős középiskolásoknak</a:t>
          </a:r>
          <a:endParaRPr lang="en-US" sz="2100" kern="1200" dirty="0"/>
        </a:p>
      </dsp:txBody>
      <dsp:txXfrm>
        <a:off x="2733339" y="791947"/>
        <a:ext cx="2965232" cy="649347"/>
      </dsp:txXfrm>
    </dsp:sp>
    <dsp:sp modelId="{FFFD4A17-1553-41B6-8F83-576877E409DA}">
      <dsp:nvSpPr>
        <dsp:cNvPr id="0" name=""/>
        <dsp:cNvSpPr/>
      </dsp:nvSpPr>
      <dsp:spPr>
        <a:xfrm>
          <a:off x="2698211" y="1512402"/>
          <a:ext cx="3035488" cy="7196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az</a:t>
          </a:r>
          <a:r>
            <a:rPr lang="hu-HU" sz="2100" kern="1200" baseline="0" dirty="0" smtClean="0"/>
            <a:t> egyetem elismert tankönyvíróival</a:t>
          </a:r>
          <a:endParaRPr lang="en-US" sz="2100" kern="1200" dirty="0"/>
        </a:p>
      </dsp:txBody>
      <dsp:txXfrm>
        <a:off x="2733339" y="1547530"/>
        <a:ext cx="2965232" cy="649347"/>
      </dsp:txXfrm>
    </dsp:sp>
    <dsp:sp modelId="{5E707837-E26B-4CE3-8A36-B245864C224A}">
      <dsp:nvSpPr>
        <dsp:cNvPr id="0" name=""/>
        <dsp:cNvSpPr/>
      </dsp:nvSpPr>
      <dsp:spPr>
        <a:xfrm>
          <a:off x="2698211" y="2267986"/>
          <a:ext cx="3035488" cy="7196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err="1" smtClean="0"/>
            <a:t>workshop-ok</a:t>
          </a:r>
          <a:endParaRPr lang="en-US" sz="2100" kern="1200" dirty="0"/>
        </a:p>
      </dsp:txBody>
      <dsp:txXfrm>
        <a:off x="2733339" y="2303114"/>
        <a:ext cx="2965232" cy="649347"/>
      </dsp:txXfrm>
    </dsp:sp>
    <dsp:sp modelId="{8D50CEA1-26E4-4558-8B6D-F2DB66DE523D}">
      <dsp:nvSpPr>
        <dsp:cNvPr id="0" name=""/>
        <dsp:cNvSpPr/>
      </dsp:nvSpPr>
      <dsp:spPr>
        <a:xfrm>
          <a:off x="2698211" y="3023569"/>
          <a:ext cx="3035488" cy="7196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informatikai</a:t>
          </a:r>
          <a:r>
            <a:rPr lang="hu-HU" sz="2100" kern="1200" baseline="0" dirty="0" smtClean="0"/>
            <a:t> alapismeretekről</a:t>
          </a:r>
          <a:endParaRPr lang="en-US" sz="2100" kern="1200" dirty="0"/>
        </a:p>
      </dsp:txBody>
      <dsp:txXfrm>
        <a:off x="2733339" y="3058697"/>
        <a:ext cx="2965232" cy="649347"/>
      </dsp:txXfrm>
    </dsp:sp>
    <dsp:sp modelId="{319BED2C-F359-4EE7-BC89-93183444274B}">
      <dsp:nvSpPr>
        <dsp:cNvPr id="0" name=""/>
        <dsp:cNvSpPr/>
      </dsp:nvSpPr>
      <dsp:spPr>
        <a:xfrm>
          <a:off x="2698211" y="3779152"/>
          <a:ext cx="3035488" cy="7196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kapcsolat erősítése más könyvtárakkal</a:t>
          </a:r>
          <a:endParaRPr lang="hu-HU" sz="2100" kern="1200" dirty="0"/>
        </a:p>
      </dsp:txBody>
      <dsp:txXfrm>
        <a:off x="2733339" y="3814280"/>
        <a:ext cx="2965232" cy="6493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"Semmelweis Tudáshálózat"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E284B25-9A3E-4A28-8C9B-2770CEAE97FE}" type="datetimeFigureOut">
              <a:rPr lang="en-US"/>
              <a:pPr>
                <a:defRPr/>
              </a:pPr>
              <a:t>9/23/2011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C6CD37B-03E4-4330-A76B-5622C0E24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6303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"Semmelweis Tudáshálózat"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67262CE-C717-4DF1-8F68-2D167EA1D708}" type="datetimeFigureOut">
              <a:rPr lang="en-US"/>
              <a:pPr>
                <a:defRPr/>
              </a:pPr>
              <a:t>9/23/2011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1363"/>
            <a:ext cx="4937125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en-US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9AC5787-1732-425B-B19B-7F833C25C1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75535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18435" name="Élőfej helye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"Semmelweis Tudáshálózat"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25603" name="Élőfej helye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"Semmelweis Tudáshálózat"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28675" name="Élőfej helye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"Semmelweis Tudáshálózat"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"Semmelweis Tudáshálózat"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66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Téglalap 18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Téglalap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Téglalap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Téglalap 11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Egyenes összekötő 6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Téglalap 9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Ellipszis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Ellipszis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15" name="Dátum helye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A3046-EE56-48FC-A1AC-7AD2E9BDBD9F}" type="datetime1">
              <a:rPr lang="en-US" smtClean="0"/>
              <a:t>9/23/2011</a:t>
            </a:fld>
            <a:endParaRPr lang="en-US"/>
          </a:p>
        </p:txBody>
      </p:sp>
      <p:sp>
        <p:nvSpPr>
          <p:cNvPr id="16" name="Élőláb hely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TÁMOP 3.2.4-09/1/KMR 2010-0023 Semmelweis Tudáshálózat - Projektzáró rendezvény</a:t>
            </a:r>
            <a:endParaRPr lang="en-US"/>
          </a:p>
        </p:txBody>
      </p:sp>
      <p:sp>
        <p:nvSpPr>
          <p:cNvPr id="17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EB60BFA-B761-4909-A0E3-13B1553FC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59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745DF-D7B3-4D1E-ACAD-91F407DEA8E5}" type="datetime1">
              <a:rPr lang="en-US" smtClean="0"/>
              <a:t>9/23/2011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TÁMOP 3.2.4-09/1/KMR 2010-0023 Semmelweis Tudáshálózat - Projektzáró rendezvény</a:t>
            </a: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12995-21F4-4A1B-AEBA-3B4AACFC8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40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Téglalap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Téglalap 8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Téglalap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Téglalap 10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Téglalap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Egyenes összekötő 12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Ellipszis 13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Ellipszis 1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13" name="Dia számának helye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EC3E5-136B-4120-BF2E-9DFA7A85D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Dátum helye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283CA-90BD-4D82-97EB-4D4215D592C1}" type="datetime1">
              <a:rPr lang="en-US" smtClean="0"/>
              <a:t>9/23/2011</a:t>
            </a:fld>
            <a:endParaRPr lang="en-US"/>
          </a:p>
        </p:txBody>
      </p:sp>
      <p:sp>
        <p:nvSpPr>
          <p:cNvPr id="15" name="Élőláb hely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TÁMOP 3.2.4-09/1/KMR 2010-0023 Semmelweis Tudáshálózat - Projektzáró rendezvény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48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8" name="Tartalom helye 7"/>
          <p:cNvSpPr>
            <a:spLocks noGrp="1"/>
          </p:cNvSpPr>
          <p:nvPr>
            <p:ph sz="quarter" idx="1"/>
          </p:nvPr>
        </p:nvSpPr>
        <p:spPr>
          <a:xfrm>
            <a:off x="258895" y="1571436"/>
            <a:ext cx="8503920" cy="4572000"/>
          </a:xfrm>
        </p:spPr>
        <p:txBody>
          <a:bodyPr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AEB2B-A44C-4E22-8599-DADB3C6A098A}" type="datetime1">
              <a:rPr lang="en-US" smtClean="0"/>
              <a:t>9/23/2011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TÁMOP 3.2.4-09/1/KMR 2010-0023 Semmelweis Tudáshálózat - Projektzáró rendezvény</a:t>
            </a: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8242916" y="564453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47443-8D81-4C5A-9A94-10BA3ADED2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Szövegdoboz 2"/>
          <p:cNvSpPr txBox="1"/>
          <p:nvPr userDrawn="1"/>
        </p:nvSpPr>
        <p:spPr>
          <a:xfrm>
            <a:off x="8561896" y="5711308"/>
            <a:ext cx="594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>
                <a:solidFill>
                  <a:schemeClr val="accent3"/>
                </a:solidFill>
                <a:latin typeface="+mn-lt"/>
              </a:rPr>
              <a:t>/</a:t>
            </a:r>
            <a:r>
              <a:rPr lang="hu-HU" sz="1400" b="1" dirty="0" smtClean="0">
                <a:solidFill>
                  <a:schemeClr val="accent3"/>
                </a:solidFill>
                <a:latin typeface="+mn-lt"/>
              </a:rPr>
              <a:t>66</a:t>
            </a:r>
            <a:endParaRPr lang="hu-HU" sz="1400" b="1" dirty="0" smtClean="0">
              <a:solidFill>
                <a:schemeClr val="accent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9429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Téglalap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Téglalap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Téglalap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Téglalap 18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Téglalap 11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Téglalap 12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Téglalap 13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Egyenes összekötő 7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Ellipszis 9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Ellipszis 10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15" name="Élőláb hely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TÁMOP 3.2.4-09/1/KMR 2010-0023 Semmelweis Tudáshálózat - Projektzáró rendezvény</a:t>
            </a:r>
            <a:endParaRPr lang="en-US"/>
          </a:p>
        </p:txBody>
      </p:sp>
      <p:sp>
        <p:nvSpPr>
          <p:cNvPr id="16" name="Dátum helye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BAA20-187F-4C03-8687-762F00F40A5A}" type="datetime1">
              <a:rPr lang="en-US" smtClean="0"/>
              <a:t>9/23/2011</a:t>
            </a:fld>
            <a:endParaRPr lang="en-US"/>
          </a:p>
        </p:txBody>
      </p:sp>
      <p:sp>
        <p:nvSpPr>
          <p:cNvPr id="17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5F3DA06E-68DA-4E11-98C2-B91901D6F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9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gyenes összekötő 7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10" name="Tartalom helye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12" name="Tartalom helye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Dátum helye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9C506-D560-408E-ADA9-439D4A8500A0}" type="datetime1">
              <a:rPr lang="en-US" smtClean="0"/>
              <a:t>9/23/2011</a:t>
            </a:fld>
            <a:endParaRPr lang="en-US"/>
          </a:p>
        </p:txBody>
      </p:sp>
      <p:sp>
        <p:nvSpPr>
          <p:cNvPr id="7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TÁMOP 3.2.4-09/1/KMR 2010-0023 Semmelweis Tudáshálózat - Projektzáró rendezvény</a:t>
            </a:r>
            <a:endParaRPr lang="en-US"/>
          </a:p>
        </p:txBody>
      </p:sp>
      <p:sp>
        <p:nvSpPr>
          <p:cNvPr id="8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61794-BB8A-40C8-BBF8-ECFB8C016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10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gyenes összekötő 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Téglalap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Téglalap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Téglalap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Téglalap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Téglalap 10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églalap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Egyenes összekötő 14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5" name="Téglalap 1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6" name="Ellipszis 24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Ellipszis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4" name="Tartalom helye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26" name="Tartalom helye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23" name="Cím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18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3BFE1-EF88-4795-8776-CDED79732A15}" type="datetime1">
              <a:rPr lang="en-US" smtClean="0"/>
              <a:t>9/23/2011</a:t>
            </a:fld>
            <a:endParaRPr lang="en-US"/>
          </a:p>
        </p:txBody>
      </p:sp>
      <p:sp>
        <p:nvSpPr>
          <p:cNvPr id="19" name="Élőláb helye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TÁMOP 3.2.4-09/1/KMR 2010-0023 Semmelweis Tudáshálózat - Projektzáró rendezvény</a:t>
            </a:r>
            <a:endParaRPr lang="en-US"/>
          </a:p>
        </p:txBody>
      </p:sp>
      <p:sp>
        <p:nvSpPr>
          <p:cNvPr id="20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8E60E459-43ED-4490-8137-FCCB869F9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756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24241-123F-411B-8FD7-AF6C12E6FD2E}" type="datetime1">
              <a:rPr lang="en-US" smtClean="0"/>
              <a:t>9/23/2011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TÁMOP 3.2.4-09/1/KMR 2010-0023 Semmelweis Tudáshálózat - Projektzáró rendezvény</a:t>
            </a:r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4988C-A1BD-4641-BDB0-DC5CDE2AC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88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3" name="Téglalap 7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4" name="Téglalap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5" name="Téglalap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Téglalap 4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Téglalap 5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33401-C039-4CAE-BF2A-71EC28E90B8F}" type="datetime1">
              <a:rPr lang="en-US" smtClean="0"/>
              <a:t>9/23/2011</a:t>
            </a:fld>
            <a:endParaRPr lang="en-US"/>
          </a:p>
        </p:txBody>
      </p:sp>
      <p:sp>
        <p:nvSpPr>
          <p:cNvPr id="9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TÁMOP 3.2.4-09/1/KMR 2010-0023 Semmelweis Tudáshálózat - Projektzáró rendezvény</a:t>
            </a:r>
            <a:endParaRPr lang="en-US"/>
          </a:p>
        </p:txBody>
      </p:sp>
      <p:sp>
        <p:nvSpPr>
          <p:cNvPr id="10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03A467B-C493-4C87-9862-55EBA003F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7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18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Téglalap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Téglalap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Téglalap 15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Téglalap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Téglalap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Téglalap 7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2" name="Egyenes összekötő 8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3" name="Ellipszis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Ellipszis 10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églalap 20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Tartalom helye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16" name="Dia számának helye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BC88D519-40B4-4378-A7FB-984EDBC52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Dátum helye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1F414-BD6E-4FE2-9504-6C03E42CE529}" type="datetime1">
              <a:rPr lang="en-US" smtClean="0"/>
              <a:t>9/23/2011</a:t>
            </a:fld>
            <a:endParaRPr lang="en-US"/>
          </a:p>
        </p:txBody>
      </p:sp>
      <p:sp>
        <p:nvSpPr>
          <p:cNvPr id="18" name="Élőláb helye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TÁMOP 3.2.4-09/1/KMR 2010-0023 Semmelweis Tudáshálózat - Projektzáró rendezvény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642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gyenes összekötő 20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Téglalap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Téglalap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Téglalap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Téglalap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Téglalap 1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1" name="Téglalap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églalap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3" name="Ellipszis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Ellipszis 12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églalap 21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6" name="Dia számának helye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3D129-265F-4450-8B19-1175EFFD3A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" name="Dátum helye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A06C9-D61E-4933-8447-5D4258492DD1}" type="datetime1">
              <a:rPr lang="en-US" smtClean="0"/>
              <a:t>9/23/2011</a:t>
            </a:fld>
            <a:endParaRPr lang="en-US"/>
          </a:p>
        </p:txBody>
      </p:sp>
      <p:sp>
        <p:nvSpPr>
          <p:cNvPr id="18" name="Élőláb helye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TÁMOP 3.2.4-09/1/KMR 2010-0023 Semmelweis Tudáshálózat - Projektzáró rendezvény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335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6" name="Téglalap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Téglalap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9" name="Téglalap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Téglalap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38AE97D6-C439-4953-A007-5B4B6F477781}" type="datetime1">
              <a:rPr lang="en-US" smtClean="0"/>
              <a:t>9/23/2011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TÁMOP 3.2.4-09/1/KMR 2010-0023 Semmelweis Tudáshálózat - Projektzáró rendezvény</a:t>
            </a:r>
            <a:endParaRPr lang="en-US"/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10" name="Egyenes összekötő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Ellipszis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Ellipszis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A0F4480-DE38-491C-BC38-04D35BC779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8" name="Cím helye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  <a:endParaRPr lang="en-US" smtClean="0"/>
          </a:p>
        </p:txBody>
      </p:sp>
      <p:sp>
        <p:nvSpPr>
          <p:cNvPr id="1039" name="Szöveg helye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88A44D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88A44D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mailto:lvasas@lib.sote.hu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1800" cap="none" spc="0" dirty="0"/>
              <a:t>Számadás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u-HU" sz="1800" b="0" cap="none" spc="0" dirty="0" smtClean="0">
                <a:latin typeface="Verdana" pitchFamily="34" charset="0"/>
              </a:rPr>
              <a:t>a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u-HU" sz="1800" b="0" cap="none" spc="0" dirty="0" smtClean="0">
                <a:latin typeface="Verdana" pitchFamily="34" charset="0"/>
              </a:rPr>
              <a:t>TÁMOP 3.2.4-09/1/KMR 2010-0023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u-HU" sz="1800" cap="none" spc="0" dirty="0" smtClean="0"/>
              <a:t> </a:t>
            </a:r>
            <a:r>
              <a:rPr lang="hu-HU" sz="1800" b="0" cap="none" spc="0" dirty="0" smtClean="0"/>
              <a:t>pályázatról</a:t>
            </a:r>
            <a:r>
              <a:rPr lang="hu-HU" sz="1800" cap="none" spc="0" dirty="0" smtClean="0"/>
              <a:t>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u-HU" sz="2000" dirty="0" smtClean="0"/>
              <a:t>Vasas Lívia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u-HU" sz="1100" cap="none" spc="0" dirty="0" err="1" smtClean="0">
                <a:latin typeface="Times New Roman" pitchFamily="18" charset="0"/>
              </a:rPr>
              <a:t>lvasas</a:t>
            </a:r>
            <a:r>
              <a:rPr lang="hu-HU" sz="1100" cap="none" spc="0" dirty="0" smtClean="0">
                <a:latin typeface="Times New Roman" pitchFamily="18" charset="0"/>
              </a:rPr>
              <a:t>@</a:t>
            </a:r>
            <a:r>
              <a:rPr lang="hu-HU" sz="1100" cap="none" spc="0" dirty="0" err="1" smtClean="0">
                <a:latin typeface="Times New Roman" pitchFamily="18" charset="0"/>
              </a:rPr>
              <a:t>lib.sote.hu</a:t>
            </a:r>
            <a:r>
              <a:rPr lang="hu-HU" sz="1100" cap="none" spc="0" dirty="0" smtClean="0">
                <a:latin typeface="Times New Roman" pitchFamily="18" charset="0"/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hu-HU" sz="2000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hu-HU" sz="2000" dirty="0" smtClean="0"/>
          </a:p>
        </p:txBody>
      </p:sp>
      <p:sp>
        <p:nvSpPr>
          <p:cNvPr id="13315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hu-HU" dirty="0" smtClean="0">
                <a:latin typeface="Verdana" pitchFamily="34" charset="0"/>
              </a:rPr>
              <a:t>„Semmelweis Tudáshálózat”</a:t>
            </a:r>
            <a:endParaRPr lang="en-US" dirty="0" smtClean="0">
              <a:latin typeface="Verdana" pitchFamily="34" charset="0"/>
            </a:endParaRPr>
          </a:p>
        </p:txBody>
      </p:sp>
      <p:pic>
        <p:nvPicPr>
          <p:cNvPr id="13319" name="Picture 7" descr="C:\Users\zszluka\AppData\Local\Microsoft\Windows\Temporary Internet Files\Content.Outlook\AE9ZZF2R\TÁMOP ESZ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98" y="4603153"/>
            <a:ext cx="8833282" cy="177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„Semmelweis Tudástár” felület</a:t>
            </a:r>
            <a:endParaRPr lang="en-US" sz="240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10" y="1561724"/>
            <a:ext cx="5214032" cy="361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008" y="2381087"/>
            <a:ext cx="4598633" cy="392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07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400" dirty="0" smtClean="0">
                <a:solidFill>
                  <a:srgbClr val="88A44D"/>
                </a:solidFill>
              </a:rPr>
              <a:t>Rendezvénysorozat</a:t>
            </a:r>
            <a:endParaRPr lang="en-US" sz="2400" dirty="0" smtClean="0">
              <a:solidFill>
                <a:srgbClr val="88A44D"/>
              </a:solidFill>
            </a:endParaRPr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70945046"/>
              </p:ext>
            </p:extLst>
          </p:nvPr>
        </p:nvGraphicFramePr>
        <p:xfrm>
          <a:off x="-1692696" y="1700808"/>
          <a:ext cx="850392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Tartalom helye 6"/>
          <p:cNvGraphicFramePr>
            <a:graphicFrameLocks/>
          </p:cNvGraphicFramePr>
          <p:nvPr/>
        </p:nvGraphicFramePr>
        <p:xfrm>
          <a:off x="2551584" y="1729273"/>
          <a:ext cx="8431912" cy="4499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Jobbra nyíl 10"/>
          <p:cNvSpPr/>
          <p:nvPr/>
        </p:nvSpPr>
        <p:spPr>
          <a:xfrm>
            <a:off x="4356100" y="5805488"/>
            <a:ext cx="792163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Jobbra nyíl 11"/>
          <p:cNvSpPr/>
          <p:nvPr/>
        </p:nvSpPr>
        <p:spPr>
          <a:xfrm>
            <a:off x="4356100" y="4292600"/>
            <a:ext cx="792163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Jobbra nyíl 12"/>
          <p:cNvSpPr/>
          <p:nvPr/>
        </p:nvSpPr>
        <p:spPr>
          <a:xfrm>
            <a:off x="4356100" y="5084763"/>
            <a:ext cx="792163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Jobbra nyíl 13"/>
          <p:cNvSpPr/>
          <p:nvPr/>
        </p:nvSpPr>
        <p:spPr>
          <a:xfrm>
            <a:off x="4356100" y="2781300"/>
            <a:ext cx="792163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Jobbra nyíl 14"/>
          <p:cNvSpPr/>
          <p:nvPr/>
        </p:nvSpPr>
        <p:spPr>
          <a:xfrm>
            <a:off x="4356100" y="3573463"/>
            <a:ext cx="792163" cy="215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 smtClean="0">
                <a:solidFill>
                  <a:schemeClr val="accent3"/>
                </a:solidFill>
              </a:rPr>
              <a:t>Általános rendezvények I/II</a:t>
            </a:r>
            <a:endParaRPr lang="hu-HU" sz="2400" dirty="0">
              <a:solidFill>
                <a:schemeClr val="accent3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hu-HU" dirty="0"/>
              <a:t>Kutatók éjszakája a Semmelweis Egyetem Központi </a:t>
            </a:r>
            <a:r>
              <a:rPr lang="hu-HU" dirty="0" smtClean="0"/>
              <a:t>Könyvtárában</a:t>
            </a:r>
            <a:br>
              <a:rPr lang="hu-HU" dirty="0" smtClean="0"/>
            </a:br>
            <a:endParaRPr lang="hu-HU" dirty="0"/>
          </a:p>
          <a:p>
            <a:pPr>
              <a:buFont typeface="Arial" pitchFamily="34" charset="0"/>
              <a:buChar char="•"/>
            </a:pPr>
            <a:r>
              <a:rPr lang="hu-HU" dirty="0"/>
              <a:t>Semmelweis Egyetem Baráti Körének </a:t>
            </a:r>
            <a:r>
              <a:rPr lang="hu-HU" dirty="0" smtClean="0"/>
              <a:t>találkozója</a:t>
            </a:r>
            <a:br>
              <a:rPr lang="hu-HU" dirty="0" smtClean="0"/>
            </a:br>
            <a:endParaRPr lang="hu-HU" dirty="0"/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Könyvtári </a:t>
            </a:r>
            <a:r>
              <a:rPr lang="hu-HU" dirty="0"/>
              <a:t>szolgáltatások népszerűsítése a középiskolások </a:t>
            </a:r>
            <a:r>
              <a:rPr lang="hu-HU" dirty="0" smtClean="0"/>
              <a:t>körében az ETK könyvtárában</a:t>
            </a:r>
            <a:br>
              <a:rPr lang="hu-HU" dirty="0" smtClean="0"/>
            </a:br>
            <a:endParaRPr lang="hu-HU" dirty="0"/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Adományozó </a:t>
            </a:r>
            <a:r>
              <a:rPr lang="hu-HU" dirty="0"/>
              <a:t>Ünnepség a Semmelweis Egyetem Központi </a:t>
            </a:r>
            <a:r>
              <a:rPr lang="hu-HU" dirty="0" smtClean="0"/>
              <a:t>Könyvtárában</a:t>
            </a:r>
            <a:br>
              <a:rPr lang="hu-HU" dirty="0" smtClean="0"/>
            </a:br>
            <a:endParaRPr lang="hu-HU" dirty="0"/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Nyílt </a:t>
            </a:r>
            <a:r>
              <a:rPr lang="hu-HU" dirty="0"/>
              <a:t>Nap a Semmelweis Egyetem Egészségtudományi Kar </a:t>
            </a:r>
            <a:r>
              <a:rPr lang="hu-HU" dirty="0" smtClean="0"/>
              <a:t>Könyvtárában</a:t>
            </a:r>
            <a:br>
              <a:rPr lang="hu-HU" dirty="0" smtClean="0"/>
            </a:br>
            <a:endParaRPr lang="hu-HU" dirty="0"/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A </a:t>
            </a:r>
            <a:r>
              <a:rPr lang="hu-HU" dirty="0"/>
              <a:t>Semmelweis Egyetem Sebészeti Társaságának baráti </a:t>
            </a:r>
            <a:r>
              <a:rPr lang="hu-HU" dirty="0" smtClean="0"/>
              <a:t>találkozója</a:t>
            </a:r>
            <a:br>
              <a:rPr lang="hu-HU" dirty="0" smtClean="0"/>
            </a:br>
            <a:endParaRPr lang="hu-HU" dirty="0"/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Könyvtárszakmai </a:t>
            </a:r>
            <a:r>
              <a:rPr lang="hu-HU" dirty="0" err="1"/>
              <a:t>kerekasztalbeszélgetés</a:t>
            </a:r>
            <a:r>
              <a:rPr lang="hu-HU" dirty="0"/>
              <a:t>, melynek témája a felsőoktatási  könyvtárak fontosabb </a:t>
            </a:r>
            <a:r>
              <a:rPr lang="hu-HU" dirty="0" smtClean="0"/>
              <a:t>kérdései</a:t>
            </a:r>
            <a:br>
              <a:rPr lang="hu-HU" dirty="0" smtClean="0"/>
            </a:br>
            <a:endParaRPr lang="hu-HU" dirty="0"/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Magyar </a:t>
            </a:r>
            <a:r>
              <a:rPr lang="hu-HU" dirty="0"/>
              <a:t>Tudományos Művek Tára - oktatás és </a:t>
            </a:r>
            <a:r>
              <a:rPr lang="hu-HU" dirty="0" smtClean="0"/>
              <a:t>konzultáció</a:t>
            </a:r>
            <a:endParaRPr lang="hu-HU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54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 smtClean="0">
                <a:solidFill>
                  <a:schemeClr val="accent3"/>
                </a:solidFill>
              </a:rPr>
              <a:t>Általános rendezvények II/</a:t>
            </a:r>
            <a:r>
              <a:rPr lang="hu-HU" sz="2400" dirty="0" err="1" smtClean="0">
                <a:solidFill>
                  <a:schemeClr val="accent3"/>
                </a:solidFill>
              </a:rPr>
              <a:t>II</a:t>
            </a:r>
            <a:endParaRPr lang="hu-HU" sz="2400" dirty="0">
              <a:solidFill>
                <a:schemeClr val="accent3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hu-HU" dirty="0"/>
              <a:t>"</a:t>
            </a:r>
            <a:r>
              <a:rPr lang="hu-HU" dirty="0" err="1"/>
              <a:t>Sevices</a:t>
            </a:r>
            <a:r>
              <a:rPr lang="hu-HU" dirty="0"/>
              <a:t> </a:t>
            </a:r>
            <a:r>
              <a:rPr lang="hu-HU" dirty="0" err="1"/>
              <a:t>in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English </a:t>
            </a:r>
            <a:r>
              <a:rPr lang="hu-HU" dirty="0" err="1"/>
              <a:t>Language</a:t>
            </a:r>
            <a:r>
              <a:rPr lang="hu-HU" dirty="0"/>
              <a:t> </a:t>
            </a:r>
            <a:r>
              <a:rPr lang="hu-HU" dirty="0" err="1"/>
              <a:t>Reading</a:t>
            </a:r>
            <a:r>
              <a:rPr lang="hu-HU" dirty="0"/>
              <a:t> </a:t>
            </a:r>
            <a:r>
              <a:rPr lang="hu-HU" dirty="0" err="1"/>
              <a:t>Room</a:t>
            </a:r>
            <a:r>
              <a:rPr lang="hu-HU" dirty="0"/>
              <a:t>" előadás a Testnevelési és Sporttudományi Kar </a:t>
            </a:r>
            <a:r>
              <a:rPr lang="hu-HU" dirty="0" smtClean="0"/>
              <a:t>Könyvtárában</a:t>
            </a:r>
            <a:br>
              <a:rPr lang="hu-HU" dirty="0" smtClean="0"/>
            </a:br>
            <a:endParaRPr lang="hu-HU" dirty="0"/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"</a:t>
            </a:r>
            <a:r>
              <a:rPr lang="hu-HU" dirty="0"/>
              <a:t>Online </a:t>
            </a:r>
            <a:r>
              <a:rPr lang="hu-HU" dirty="0" err="1"/>
              <a:t>Catalogue</a:t>
            </a:r>
            <a:r>
              <a:rPr lang="hu-HU" dirty="0"/>
              <a:t> and </a:t>
            </a:r>
            <a:r>
              <a:rPr lang="hu-HU" dirty="0" err="1"/>
              <a:t>Databases</a:t>
            </a:r>
            <a:r>
              <a:rPr lang="hu-HU" dirty="0"/>
              <a:t>" előadás a </a:t>
            </a:r>
            <a:r>
              <a:rPr lang="hu-HU" dirty="0" err="1"/>
              <a:t>a</a:t>
            </a:r>
            <a:r>
              <a:rPr lang="hu-HU" dirty="0"/>
              <a:t> Testnevelési és Sporttudományi Kar </a:t>
            </a:r>
            <a:r>
              <a:rPr lang="hu-HU" dirty="0" smtClean="0"/>
              <a:t>Könyvtárában</a:t>
            </a:r>
            <a:br>
              <a:rPr lang="hu-HU" dirty="0" smtClean="0"/>
            </a:br>
            <a:endParaRPr lang="hu-HU" dirty="0"/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Könyvtárhasználati </a:t>
            </a:r>
            <a:r>
              <a:rPr lang="hu-HU" dirty="0"/>
              <a:t>oktatás, továbbképzés, plasztikai sebészeti orvosjelöltek számára a Semmelweis Egyetem Központi </a:t>
            </a:r>
            <a:r>
              <a:rPr lang="hu-HU" dirty="0" smtClean="0"/>
              <a:t>Könyvtárában</a:t>
            </a:r>
            <a:br>
              <a:rPr lang="hu-HU" dirty="0" smtClean="0"/>
            </a:br>
            <a:endParaRPr lang="hu-HU" dirty="0"/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"</a:t>
            </a:r>
            <a:r>
              <a:rPr lang="hu-HU" dirty="0"/>
              <a:t>An </a:t>
            </a:r>
            <a:r>
              <a:rPr lang="hu-HU" dirty="0" err="1"/>
              <a:t>introduction</a:t>
            </a:r>
            <a:r>
              <a:rPr lang="hu-HU" dirty="0"/>
              <a:t> </a:t>
            </a:r>
            <a:r>
              <a:rPr lang="hu-HU" dirty="0" err="1"/>
              <a:t>how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use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SportDiscus</a:t>
            </a:r>
            <a:r>
              <a:rPr lang="hu-HU" dirty="0"/>
              <a:t> </a:t>
            </a:r>
            <a:r>
              <a:rPr lang="hu-HU" dirty="0" err="1"/>
              <a:t>database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participants</a:t>
            </a:r>
            <a:r>
              <a:rPr lang="hu-HU" dirty="0"/>
              <a:t> of ICF </a:t>
            </a:r>
            <a:r>
              <a:rPr lang="hu-HU" dirty="0" err="1"/>
              <a:t>Kayak-Canoe</a:t>
            </a:r>
            <a:r>
              <a:rPr lang="hu-HU" dirty="0"/>
              <a:t> </a:t>
            </a:r>
            <a:r>
              <a:rPr lang="hu-HU" dirty="0" err="1"/>
              <a:t>Intensive</a:t>
            </a:r>
            <a:r>
              <a:rPr lang="hu-HU" dirty="0"/>
              <a:t> </a:t>
            </a:r>
            <a:r>
              <a:rPr lang="hu-HU" dirty="0" err="1"/>
              <a:t>Coaching</a:t>
            </a:r>
            <a:r>
              <a:rPr lang="hu-HU" dirty="0"/>
              <a:t> </a:t>
            </a:r>
            <a:r>
              <a:rPr lang="hu-HU" dirty="0" err="1"/>
              <a:t>Course</a:t>
            </a:r>
            <a:r>
              <a:rPr lang="hu-HU" dirty="0"/>
              <a:t>" előadás a Testnevelési és Sporttudományi Kar </a:t>
            </a:r>
            <a:r>
              <a:rPr lang="hu-HU" dirty="0" smtClean="0"/>
              <a:t>Könyvtárában</a:t>
            </a:r>
            <a:br>
              <a:rPr lang="hu-HU" dirty="0" smtClean="0"/>
            </a:br>
            <a:endParaRPr lang="hu-HU" dirty="0"/>
          </a:p>
          <a:p>
            <a:pPr>
              <a:buFont typeface="Arial" pitchFamily="34" charset="0"/>
              <a:buChar char="•"/>
            </a:pPr>
            <a:r>
              <a:rPr lang="hu-HU" dirty="0" smtClean="0"/>
              <a:t>"</a:t>
            </a:r>
            <a:r>
              <a:rPr lang="hu-HU" dirty="0" err="1"/>
              <a:t>Searching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trade </a:t>
            </a:r>
            <a:r>
              <a:rPr lang="hu-HU" dirty="0" err="1"/>
              <a:t>literature</a:t>
            </a:r>
            <a:r>
              <a:rPr lang="hu-HU" dirty="0"/>
              <a:t> </a:t>
            </a:r>
            <a:r>
              <a:rPr lang="hu-HU" dirty="0" err="1"/>
              <a:t>in</a:t>
            </a:r>
            <a:r>
              <a:rPr lang="hu-HU" dirty="0"/>
              <a:t> </a:t>
            </a:r>
            <a:r>
              <a:rPr lang="hu-HU" dirty="0" err="1"/>
              <a:t>different</a:t>
            </a:r>
            <a:r>
              <a:rPr lang="hu-HU" dirty="0"/>
              <a:t> online </a:t>
            </a:r>
            <a:r>
              <a:rPr lang="hu-HU" dirty="0" err="1"/>
              <a:t>databases</a:t>
            </a:r>
            <a:r>
              <a:rPr lang="hu-HU" dirty="0"/>
              <a:t>: </a:t>
            </a:r>
            <a:r>
              <a:rPr lang="hu-HU" dirty="0" err="1"/>
              <a:t>special</a:t>
            </a:r>
            <a:r>
              <a:rPr lang="hu-HU" dirty="0"/>
              <a:t> </a:t>
            </a:r>
            <a:r>
              <a:rPr lang="hu-HU" dirty="0" err="1"/>
              <a:t>training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coaches</a:t>
            </a:r>
            <a:r>
              <a:rPr lang="hu-HU" dirty="0"/>
              <a:t> </a:t>
            </a:r>
            <a:r>
              <a:rPr lang="hu-HU" dirty="0" err="1"/>
              <a:t>from</a:t>
            </a:r>
            <a:r>
              <a:rPr lang="hu-HU" dirty="0"/>
              <a:t> India" előadás a </a:t>
            </a:r>
            <a:r>
              <a:rPr lang="hu-HU" dirty="0" err="1"/>
              <a:t>a</a:t>
            </a:r>
            <a:r>
              <a:rPr lang="hu-HU" dirty="0"/>
              <a:t> Testnevelési és Sporttudományi Kar Könyvtárában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36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u-HU" sz="2400" dirty="0"/>
              <a:t>K</a:t>
            </a:r>
            <a:r>
              <a:rPr lang="hu-HU" sz="2400" dirty="0" smtClean="0"/>
              <a:t>önyvtárosok</a:t>
            </a:r>
            <a:r>
              <a:rPr lang="hu-HU" sz="2400" dirty="0"/>
              <a:t>, könyvtárhasználók </a:t>
            </a:r>
            <a:r>
              <a:rPr lang="hu-HU" sz="2400" dirty="0" smtClean="0"/>
              <a:t>képzése I/V</a:t>
            </a:r>
            <a:endParaRPr lang="en-US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7779" y="1456178"/>
            <a:ext cx="8588667" cy="4896544"/>
          </a:xfrm>
        </p:spPr>
        <p:txBody>
          <a:bodyPr>
            <a:normAutofit fontScale="70000" lnSpcReduction="20000"/>
          </a:bodyPr>
          <a:lstStyle/>
          <a:p>
            <a:r>
              <a:rPr lang="hu-HU" b="1" dirty="0" err="1"/>
              <a:t>Pjeczka</a:t>
            </a:r>
            <a:r>
              <a:rPr lang="hu-HU" b="1" dirty="0"/>
              <a:t> Etelka</a:t>
            </a:r>
            <a:r>
              <a:rPr lang="hu-HU" dirty="0" smtClean="0"/>
              <a:t>,</a:t>
            </a:r>
            <a:r>
              <a:rPr lang="hu-HU" dirty="0"/>
              <a:t> </a:t>
            </a:r>
            <a:r>
              <a:rPr lang="hu-HU" dirty="0" err="1">
                <a:solidFill>
                  <a:schemeClr val="accent1"/>
                </a:solidFill>
              </a:rPr>
              <a:t>MineLight</a:t>
            </a:r>
            <a:r>
              <a:rPr lang="hu-HU" dirty="0">
                <a:solidFill>
                  <a:schemeClr val="accent1"/>
                </a:solidFill>
              </a:rPr>
              <a:t> Ltd.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/>
              <a:t>szakmai tanácsadó: Iparjogvédelmi információs alapismeretek és a </a:t>
            </a:r>
            <a:r>
              <a:rPr lang="hu-HU" dirty="0" err="1"/>
              <a:t>PatBase</a:t>
            </a:r>
            <a:r>
              <a:rPr lang="hu-HU" dirty="0"/>
              <a:t> - szabadalmi adatbázis </a:t>
            </a:r>
            <a:r>
              <a:rPr lang="hu-HU" dirty="0" smtClean="0"/>
              <a:t>bemutatása</a:t>
            </a:r>
            <a:br>
              <a:rPr lang="hu-HU" dirty="0" smtClean="0"/>
            </a:br>
            <a:endParaRPr lang="hu-HU" dirty="0"/>
          </a:p>
          <a:p>
            <a:r>
              <a:rPr lang="hu-HU" b="1" dirty="0" smtClean="0"/>
              <a:t>Charlotte </a:t>
            </a:r>
            <a:r>
              <a:rPr lang="hu-HU" b="1" dirty="0" err="1" smtClean="0"/>
              <a:t>Viken</a:t>
            </a:r>
            <a:r>
              <a:rPr lang="hu-HU" dirty="0" smtClean="0"/>
              <a:t>, </a:t>
            </a:r>
            <a:r>
              <a:rPr lang="hu-HU" b="1" dirty="0" smtClean="0"/>
              <a:t>Vincent </a:t>
            </a:r>
            <a:r>
              <a:rPr lang="hu-HU" b="1" dirty="0" err="1" smtClean="0"/>
              <a:t>Maesen</a:t>
            </a:r>
            <a:r>
              <a:rPr lang="hu-HU" dirty="0" smtClean="0"/>
              <a:t>, </a:t>
            </a:r>
            <a:r>
              <a:rPr lang="hu-HU" dirty="0" err="1" smtClean="0">
                <a:solidFill>
                  <a:schemeClr val="accent1"/>
                </a:solidFill>
              </a:rPr>
              <a:t>Wolters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 err="1" smtClean="0">
                <a:solidFill>
                  <a:schemeClr val="accent1"/>
                </a:solidFill>
              </a:rPr>
              <a:t>Kluwer</a:t>
            </a:r>
            <a:r>
              <a:rPr lang="hu-HU" dirty="0" smtClean="0">
                <a:solidFill>
                  <a:schemeClr val="accent1"/>
                </a:solidFill>
              </a:rPr>
              <a:t> Ovid: </a:t>
            </a:r>
            <a:r>
              <a:rPr lang="hu-HU" dirty="0" smtClean="0"/>
              <a:t>Az Ovid SP új felülete és kibővült szolgáltatásai</a:t>
            </a:r>
            <a:br>
              <a:rPr lang="hu-HU" dirty="0" smtClean="0"/>
            </a:br>
            <a:endParaRPr lang="hu-HU" dirty="0" smtClean="0"/>
          </a:p>
          <a:p>
            <a:r>
              <a:rPr lang="hu-HU" b="1" dirty="0"/>
              <a:t>Michael </a:t>
            </a:r>
            <a:r>
              <a:rPr lang="hu-HU" b="1" dirty="0" err="1"/>
              <a:t>Fanning</a:t>
            </a:r>
            <a:r>
              <a:rPr lang="hu-HU" dirty="0"/>
              <a:t>, </a:t>
            </a:r>
            <a:r>
              <a:rPr lang="hu-HU" dirty="0" err="1">
                <a:solidFill>
                  <a:schemeClr val="accent1"/>
                </a:solidFill>
              </a:rPr>
              <a:t>Wolters</a:t>
            </a:r>
            <a:r>
              <a:rPr lang="hu-HU" dirty="0">
                <a:solidFill>
                  <a:schemeClr val="accent1"/>
                </a:solidFill>
              </a:rPr>
              <a:t> </a:t>
            </a:r>
            <a:r>
              <a:rPr lang="hu-HU" dirty="0" err="1">
                <a:solidFill>
                  <a:schemeClr val="accent1"/>
                </a:solidFill>
              </a:rPr>
              <a:t>Kluwer</a:t>
            </a:r>
            <a:r>
              <a:rPr lang="hu-HU" dirty="0">
                <a:solidFill>
                  <a:schemeClr val="accent1"/>
                </a:solidFill>
              </a:rPr>
              <a:t> Ovid: </a:t>
            </a:r>
            <a:r>
              <a:rPr lang="hu-HU" dirty="0" err="1"/>
              <a:t>PsycInfo</a:t>
            </a:r>
            <a:r>
              <a:rPr lang="hu-HU" dirty="0"/>
              <a:t>  pszichológiai szakirodalmi adatbázis bemutatása, használati </a:t>
            </a:r>
            <a:r>
              <a:rPr lang="hu-HU" dirty="0" smtClean="0"/>
              <a:t>oktatás</a:t>
            </a:r>
            <a:br>
              <a:rPr lang="hu-HU" dirty="0" smtClean="0"/>
            </a:br>
            <a:endParaRPr lang="hu-HU" dirty="0" smtClean="0"/>
          </a:p>
          <a:p>
            <a:r>
              <a:rPr lang="hu-HU" b="1" dirty="0"/>
              <a:t>Békési Beáta</a:t>
            </a:r>
            <a:r>
              <a:rPr lang="hu-HU" dirty="0"/>
              <a:t>, </a:t>
            </a:r>
            <a:r>
              <a:rPr lang="hu-HU" dirty="0" err="1">
                <a:solidFill>
                  <a:schemeClr val="accent1"/>
                </a:solidFill>
              </a:rPr>
              <a:t>Suweco</a:t>
            </a:r>
            <a:r>
              <a:rPr lang="hu-HU" dirty="0">
                <a:solidFill>
                  <a:schemeClr val="accent1"/>
                </a:solidFill>
              </a:rPr>
              <a:t>:</a:t>
            </a:r>
            <a:r>
              <a:rPr lang="hu-HU" dirty="0"/>
              <a:t> </a:t>
            </a:r>
            <a:r>
              <a:rPr lang="hu-HU" dirty="0" err="1"/>
              <a:t>Suweco</a:t>
            </a:r>
            <a:r>
              <a:rPr lang="hu-HU" dirty="0"/>
              <a:t> cég - folyóirat tendernyertes - bemutatkozója</a:t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endParaRPr lang="hu-HU" dirty="0" smtClean="0"/>
          </a:p>
          <a:p>
            <a:r>
              <a:rPr lang="hu-HU" b="1" dirty="0" smtClean="0"/>
              <a:t>Kmety Andrea</a:t>
            </a:r>
            <a:r>
              <a:rPr lang="hu-HU" dirty="0" smtClean="0"/>
              <a:t>, </a:t>
            </a:r>
            <a:r>
              <a:rPr lang="hu-HU" dirty="0" err="1" smtClean="0">
                <a:solidFill>
                  <a:schemeClr val="accent1"/>
                </a:solidFill>
              </a:rPr>
              <a:t>Elsevier</a:t>
            </a:r>
            <a:r>
              <a:rPr lang="hu-HU" dirty="0" smtClean="0">
                <a:solidFill>
                  <a:schemeClr val="accent1"/>
                </a:solidFill>
              </a:rPr>
              <a:t>:</a:t>
            </a:r>
            <a:r>
              <a:rPr lang="hu-HU" dirty="0" smtClean="0"/>
              <a:t> A </a:t>
            </a:r>
            <a:r>
              <a:rPr lang="hu-HU" dirty="0" err="1"/>
              <a:t>Scopus</a:t>
            </a:r>
            <a:r>
              <a:rPr lang="hu-HU" dirty="0"/>
              <a:t> és </a:t>
            </a:r>
            <a:r>
              <a:rPr lang="hu-HU" dirty="0" err="1"/>
              <a:t>Sciverse</a:t>
            </a:r>
            <a:r>
              <a:rPr lang="hu-HU" dirty="0"/>
              <a:t> adatbázisok </a:t>
            </a:r>
            <a:r>
              <a:rPr lang="hu-HU" dirty="0" smtClean="0"/>
              <a:t>használata</a:t>
            </a:r>
            <a:br>
              <a:rPr lang="hu-HU" dirty="0" smtClean="0"/>
            </a:br>
            <a:endParaRPr lang="hu-HU" dirty="0" smtClean="0"/>
          </a:p>
          <a:p>
            <a:r>
              <a:rPr lang="hu-HU" b="1" dirty="0" smtClean="0"/>
              <a:t>Kmety </a:t>
            </a:r>
            <a:r>
              <a:rPr lang="hu-HU" b="1" dirty="0"/>
              <a:t>Andrea</a:t>
            </a:r>
            <a:r>
              <a:rPr lang="hu-HU" dirty="0"/>
              <a:t>, </a:t>
            </a:r>
            <a:r>
              <a:rPr lang="hu-HU" dirty="0" err="1">
                <a:solidFill>
                  <a:schemeClr val="accent1"/>
                </a:solidFill>
              </a:rPr>
              <a:t>Elsevier</a:t>
            </a:r>
            <a:r>
              <a:rPr lang="hu-HU" dirty="0">
                <a:solidFill>
                  <a:schemeClr val="accent1"/>
                </a:solidFill>
              </a:rPr>
              <a:t>:</a:t>
            </a:r>
            <a:r>
              <a:rPr lang="hu-HU" dirty="0"/>
              <a:t> A </a:t>
            </a:r>
            <a:r>
              <a:rPr lang="hu-HU" dirty="0" err="1"/>
              <a:t>Scopus</a:t>
            </a:r>
            <a:r>
              <a:rPr lang="hu-HU" dirty="0"/>
              <a:t> adatbázisok használata - </a:t>
            </a:r>
            <a:r>
              <a:rPr lang="hu-HU" dirty="0" err="1"/>
              <a:t>bibliometriai</a:t>
            </a:r>
            <a:r>
              <a:rPr lang="hu-HU" dirty="0"/>
              <a:t> ismeretek, </a:t>
            </a:r>
            <a:r>
              <a:rPr lang="hu-HU" dirty="0" smtClean="0"/>
              <a:t>indexek</a:t>
            </a:r>
            <a:br>
              <a:rPr lang="hu-HU" dirty="0" smtClean="0"/>
            </a:b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82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/>
              <a:t>K</a:t>
            </a:r>
            <a:r>
              <a:rPr lang="hu-HU" sz="2400" dirty="0" smtClean="0"/>
              <a:t>önyvtárosok</a:t>
            </a:r>
            <a:r>
              <a:rPr lang="hu-HU" sz="2400" dirty="0"/>
              <a:t>, könyvtárhasználók képzése </a:t>
            </a:r>
            <a:r>
              <a:rPr lang="hu-HU" sz="2400" dirty="0" smtClean="0"/>
              <a:t>II/V</a:t>
            </a:r>
            <a:endParaRPr lang="hu-HU" sz="2400" dirty="0">
              <a:solidFill>
                <a:srgbClr val="FF00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1679106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hu-HU" b="1" dirty="0"/>
              <a:t>Lukács Eszter</a:t>
            </a:r>
            <a:r>
              <a:rPr lang="hu-HU" dirty="0"/>
              <a:t>, </a:t>
            </a:r>
            <a:r>
              <a:rPr lang="hu-HU" dirty="0" smtClean="0">
                <a:solidFill>
                  <a:schemeClr val="accent1"/>
                </a:solidFill>
              </a:rPr>
              <a:t>Minerva EBSCO: </a:t>
            </a:r>
            <a:r>
              <a:rPr lang="hu-HU" dirty="0"/>
              <a:t>A Mary </a:t>
            </a:r>
            <a:r>
              <a:rPr lang="hu-HU" dirty="0" err="1"/>
              <a:t>Ann</a:t>
            </a:r>
            <a:r>
              <a:rPr lang="hu-HU" dirty="0"/>
              <a:t> </a:t>
            </a:r>
            <a:r>
              <a:rPr lang="hu-HU" dirty="0" err="1"/>
              <a:t>Liebert</a:t>
            </a:r>
            <a:r>
              <a:rPr lang="hu-HU" dirty="0"/>
              <a:t> kiadó által kínált folyóiratok </a:t>
            </a:r>
            <a:r>
              <a:rPr lang="hu-HU" dirty="0" smtClean="0"/>
              <a:t>csomagja</a:t>
            </a:r>
            <a:br>
              <a:rPr lang="hu-HU" dirty="0" smtClean="0"/>
            </a:br>
            <a:endParaRPr lang="hu-HU" dirty="0"/>
          </a:p>
          <a:p>
            <a:r>
              <a:rPr lang="hu-HU" b="1" dirty="0" smtClean="0"/>
              <a:t>Jan </a:t>
            </a:r>
            <a:r>
              <a:rPr lang="hu-HU" b="1" dirty="0" err="1"/>
              <a:t>Luprich</a:t>
            </a:r>
            <a:r>
              <a:rPr lang="hu-HU" dirty="0" smtClean="0"/>
              <a:t>, </a:t>
            </a:r>
            <a:r>
              <a:rPr lang="hu-HU" dirty="0" smtClean="0">
                <a:solidFill>
                  <a:schemeClr val="accent1"/>
                </a:solidFill>
              </a:rPr>
              <a:t>Minerva EBSCO: </a:t>
            </a:r>
            <a:r>
              <a:rPr lang="hu-HU" dirty="0"/>
              <a:t>DOSS - </a:t>
            </a:r>
            <a:r>
              <a:rPr lang="hu-HU" dirty="0" err="1"/>
              <a:t>Dentistry</a:t>
            </a:r>
            <a:r>
              <a:rPr lang="hu-HU" dirty="0"/>
              <a:t> &amp; </a:t>
            </a:r>
            <a:r>
              <a:rPr lang="hu-HU" dirty="0" err="1"/>
              <a:t>Oral</a:t>
            </a:r>
            <a:r>
              <a:rPr lang="hu-HU" dirty="0"/>
              <a:t> </a:t>
            </a:r>
            <a:r>
              <a:rPr lang="hu-HU" dirty="0" err="1"/>
              <a:t>Sciences</a:t>
            </a:r>
            <a:r>
              <a:rPr lang="hu-HU" dirty="0"/>
              <a:t> </a:t>
            </a:r>
            <a:r>
              <a:rPr lang="hu-HU" dirty="0" err="1"/>
              <a:t>Source</a:t>
            </a:r>
            <a:r>
              <a:rPr lang="hu-HU" dirty="0"/>
              <a:t> publikációs adatbázis </a:t>
            </a:r>
            <a:r>
              <a:rPr lang="hu-HU" dirty="0" smtClean="0"/>
              <a:t>bemutatója</a:t>
            </a:r>
            <a:br>
              <a:rPr lang="hu-HU" dirty="0" smtClean="0"/>
            </a:br>
            <a:endParaRPr lang="hu-HU" dirty="0"/>
          </a:p>
          <a:p>
            <a:r>
              <a:rPr lang="hu-HU" b="1" dirty="0" err="1" smtClean="0"/>
              <a:t>Ilulian</a:t>
            </a:r>
            <a:r>
              <a:rPr lang="hu-HU" b="1" dirty="0" smtClean="0"/>
              <a:t> </a:t>
            </a:r>
            <a:r>
              <a:rPr lang="hu-HU" b="1" dirty="0" err="1"/>
              <a:t>Herciu</a:t>
            </a:r>
            <a:r>
              <a:rPr lang="hu-HU" dirty="0"/>
              <a:t>, </a:t>
            </a:r>
            <a:r>
              <a:rPr lang="hu-HU" dirty="0" err="1">
                <a:solidFill>
                  <a:schemeClr val="accent1"/>
                </a:solidFill>
              </a:rPr>
              <a:t>ProQuest</a:t>
            </a:r>
            <a:r>
              <a:rPr lang="hu-HU" dirty="0">
                <a:solidFill>
                  <a:schemeClr val="accent1"/>
                </a:solidFill>
              </a:rPr>
              <a:t>:</a:t>
            </a:r>
            <a:r>
              <a:rPr lang="hu-HU" dirty="0"/>
              <a:t> A </a:t>
            </a:r>
            <a:r>
              <a:rPr lang="hu-HU" dirty="0" err="1"/>
              <a:t>Summon</a:t>
            </a:r>
            <a:r>
              <a:rPr lang="hu-HU" dirty="0"/>
              <a:t> </a:t>
            </a:r>
            <a:r>
              <a:rPr lang="hu-HU" dirty="0" err="1"/>
              <a:t>metakereső</a:t>
            </a:r>
            <a:r>
              <a:rPr lang="hu-HU" dirty="0"/>
              <a:t> </a:t>
            </a:r>
            <a:r>
              <a:rPr lang="hu-HU" dirty="0" smtClean="0"/>
              <a:t>bemutatása</a:t>
            </a:r>
            <a:br>
              <a:rPr lang="hu-HU" dirty="0" smtClean="0"/>
            </a:br>
            <a:endParaRPr lang="hu-HU" dirty="0" smtClean="0"/>
          </a:p>
          <a:p>
            <a:r>
              <a:rPr lang="hu-HU" dirty="0" err="1">
                <a:solidFill>
                  <a:schemeClr val="accent1"/>
                </a:solidFill>
              </a:rPr>
              <a:t>ProQuest</a:t>
            </a:r>
            <a:r>
              <a:rPr lang="hu-HU" dirty="0">
                <a:solidFill>
                  <a:schemeClr val="accent1"/>
                </a:solidFill>
              </a:rPr>
              <a:t>:</a:t>
            </a:r>
            <a:r>
              <a:rPr lang="hu-HU" dirty="0"/>
              <a:t> </a:t>
            </a:r>
            <a:r>
              <a:rPr lang="hu-HU" dirty="0" err="1"/>
              <a:t>ProQuest</a:t>
            </a:r>
            <a:r>
              <a:rPr lang="hu-HU" dirty="0"/>
              <a:t> platform, </a:t>
            </a:r>
            <a:r>
              <a:rPr lang="hu-HU" dirty="0" err="1"/>
              <a:t>Hospital</a:t>
            </a:r>
            <a:r>
              <a:rPr lang="hu-HU" dirty="0"/>
              <a:t> </a:t>
            </a:r>
            <a:r>
              <a:rPr lang="hu-HU" dirty="0" err="1"/>
              <a:t>Collection</a:t>
            </a:r>
            <a:r>
              <a:rPr lang="hu-HU" dirty="0"/>
              <a:t>, </a:t>
            </a:r>
            <a:r>
              <a:rPr lang="hu-HU" dirty="0" err="1"/>
              <a:t>Dissertation&amp;Thesis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  <a:p>
            <a:r>
              <a:rPr lang="hu-HU" b="1" dirty="0" err="1" smtClean="0"/>
              <a:t>Otmar</a:t>
            </a:r>
            <a:r>
              <a:rPr lang="hu-HU" b="1" dirty="0" smtClean="0"/>
              <a:t> </a:t>
            </a:r>
            <a:r>
              <a:rPr lang="hu-HU" b="1" dirty="0" err="1"/>
              <a:t>Mueller</a:t>
            </a:r>
            <a:r>
              <a:rPr lang="hu-HU" dirty="0"/>
              <a:t>, </a:t>
            </a:r>
            <a:r>
              <a:rPr lang="hu-HU" dirty="0" err="1">
                <a:solidFill>
                  <a:schemeClr val="accent1"/>
                </a:solidFill>
              </a:rPr>
              <a:t>Wolters</a:t>
            </a:r>
            <a:r>
              <a:rPr lang="hu-HU" dirty="0">
                <a:solidFill>
                  <a:schemeClr val="accent1"/>
                </a:solidFill>
              </a:rPr>
              <a:t> </a:t>
            </a:r>
            <a:r>
              <a:rPr lang="hu-HU" dirty="0" err="1">
                <a:solidFill>
                  <a:schemeClr val="accent1"/>
                </a:solidFill>
              </a:rPr>
              <a:t>Kluwer</a:t>
            </a:r>
            <a:r>
              <a:rPr lang="hu-HU" dirty="0">
                <a:solidFill>
                  <a:schemeClr val="accent1"/>
                </a:solidFill>
              </a:rPr>
              <a:t> Health, </a:t>
            </a:r>
            <a:r>
              <a:rPr lang="hu-HU" dirty="0" err="1">
                <a:solidFill>
                  <a:schemeClr val="accent1"/>
                </a:solidFill>
              </a:rPr>
              <a:t>UpToDate</a:t>
            </a:r>
            <a:r>
              <a:rPr lang="hu-HU" dirty="0"/>
              <a:t> market </a:t>
            </a:r>
            <a:r>
              <a:rPr lang="hu-HU" dirty="0" err="1"/>
              <a:t>manager</a:t>
            </a:r>
            <a:r>
              <a:rPr lang="hu-HU" dirty="0"/>
              <a:t>: Az </a:t>
            </a:r>
            <a:r>
              <a:rPr lang="hu-HU" dirty="0" err="1"/>
              <a:t>UpToDate</a:t>
            </a:r>
            <a:r>
              <a:rPr lang="hu-HU" dirty="0"/>
              <a:t> klinikai döntéstámogató rendszer </a:t>
            </a:r>
            <a:r>
              <a:rPr lang="hu-HU" dirty="0" smtClean="0"/>
              <a:t>bemutatása</a:t>
            </a:r>
            <a:br>
              <a:rPr lang="hu-HU" dirty="0" smtClean="0"/>
            </a:br>
            <a:endParaRPr lang="hu-HU" dirty="0" smtClean="0"/>
          </a:p>
          <a:p>
            <a:r>
              <a:rPr lang="hu-HU" b="1" dirty="0"/>
              <a:t>Békési Beáta</a:t>
            </a:r>
            <a:r>
              <a:rPr lang="hu-HU" dirty="0"/>
              <a:t>, </a:t>
            </a:r>
            <a:r>
              <a:rPr lang="hu-HU" dirty="0" err="1">
                <a:solidFill>
                  <a:schemeClr val="accent1"/>
                </a:solidFill>
              </a:rPr>
              <a:t>Suweco</a:t>
            </a:r>
            <a:r>
              <a:rPr lang="hu-HU" dirty="0">
                <a:solidFill>
                  <a:schemeClr val="accent1"/>
                </a:solidFill>
              </a:rPr>
              <a:t>:</a:t>
            </a:r>
            <a:r>
              <a:rPr lang="hu-HU" dirty="0"/>
              <a:t> </a:t>
            </a:r>
            <a:r>
              <a:rPr lang="hu-HU" dirty="0" err="1"/>
              <a:t>Suweco</a:t>
            </a:r>
            <a:r>
              <a:rPr lang="hu-HU" dirty="0"/>
              <a:t> cég - folyóirat tendernyertes - bemutatkozója</a:t>
            </a:r>
            <a:br>
              <a:rPr lang="hu-HU" dirty="0"/>
            </a:b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8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Könyvtárosok, könyvtárhasználók képzése </a:t>
            </a:r>
            <a:r>
              <a:rPr lang="hu-HU" sz="2400" dirty="0" smtClean="0"/>
              <a:t>III/V</a:t>
            </a:r>
            <a:endParaRPr lang="en-US" sz="2400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170118" y="1473782"/>
            <a:ext cx="8503920" cy="4572000"/>
          </a:xfrm>
        </p:spPr>
        <p:txBody>
          <a:bodyPr/>
          <a:lstStyle/>
          <a:p>
            <a:r>
              <a:rPr lang="hu-HU" sz="1800" b="1" dirty="0"/>
              <a:t>Csajbók </a:t>
            </a:r>
            <a:r>
              <a:rPr lang="hu-HU" sz="1800" b="1" dirty="0" smtClean="0"/>
              <a:t>Edit </a:t>
            </a:r>
            <a:r>
              <a:rPr lang="hu-HU" sz="1400" b="1" dirty="0" smtClean="0"/>
              <a:t/>
            </a:r>
            <a:br>
              <a:rPr lang="hu-HU" sz="1400" b="1" dirty="0" smtClean="0"/>
            </a:br>
            <a:r>
              <a:rPr lang="hu-HU" sz="1400" dirty="0" smtClean="0">
                <a:solidFill>
                  <a:schemeClr val="accent1"/>
                </a:solidFill>
              </a:rPr>
              <a:t>Semmelweis </a:t>
            </a:r>
            <a:r>
              <a:rPr lang="hu-HU" sz="1400" dirty="0">
                <a:solidFill>
                  <a:schemeClr val="accent1"/>
                </a:solidFill>
              </a:rPr>
              <a:t>Egyetem Központi Könyvtár, </a:t>
            </a:r>
            <a:r>
              <a:rPr lang="hu-HU" sz="1400" dirty="0" smtClean="0">
                <a:solidFill>
                  <a:schemeClr val="accent1"/>
                </a:solidFill>
              </a:rPr>
              <a:t>módszertan</a:t>
            </a:r>
            <a:r>
              <a:rPr lang="hu-HU" sz="1400" dirty="0" smtClean="0"/>
              <a:t/>
            </a:r>
            <a:br>
              <a:rPr lang="hu-HU" sz="1400" dirty="0" smtClean="0"/>
            </a:br>
            <a:r>
              <a:rPr lang="hu-HU" sz="1400" dirty="0" smtClean="0"/>
              <a:t>Adatbázisok </a:t>
            </a:r>
            <a:r>
              <a:rPr lang="hu-HU" sz="1400" dirty="0"/>
              <a:t>használatának oktatása szakértői szinten</a:t>
            </a:r>
            <a:br>
              <a:rPr lang="hu-HU" sz="1400" dirty="0"/>
            </a:br>
            <a:r>
              <a:rPr lang="hu-HU" sz="1400" dirty="0" smtClean="0"/>
              <a:t>2011</a:t>
            </a:r>
            <a:r>
              <a:rPr lang="hu-HU" sz="1400" dirty="0"/>
              <a:t>. január 13. 13 óra</a:t>
            </a:r>
            <a:br>
              <a:rPr lang="hu-HU" sz="1400" dirty="0"/>
            </a:br>
            <a:endParaRPr lang="hu-HU" sz="1400" dirty="0" smtClean="0"/>
          </a:p>
          <a:p>
            <a:r>
              <a:rPr lang="en-US" sz="1800" b="1" dirty="0" err="1" smtClean="0"/>
              <a:t>Csehné</a:t>
            </a:r>
            <a:r>
              <a:rPr lang="en-US" sz="1800" b="1" dirty="0" smtClean="0"/>
              <a:t> </a:t>
            </a:r>
            <a:r>
              <a:rPr lang="en-US" sz="1800" b="1" dirty="0"/>
              <a:t>Kiss Judit</a:t>
            </a:r>
            <a:r>
              <a:rPr lang="hu-HU" sz="1400" dirty="0"/>
              <a:t/>
            </a:r>
            <a:br>
              <a:rPr lang="hu-HU" sz="1400" dirty="0"/>
            </a:br>
            <a:r>
              <a:rPr lang="en-US" sz="1400" dirty="0" err="1">
                <a:solidFill>
                  <a:schemeClr val="accent1"/>
                </a:solidFill>
              </a:rPr>
              <a:t>Egészségtudományi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 smtClean="0">
                <a:solidFill>
                  <a:schemeClr val="accent1"/>
                </a:solidFill>
              </a:rPr>
              <a:t>Kar</a:t>
            </a:r>
            <a:r>
              <a:rPr lang="hu-HU" sz="1400" dirty="0">
                <a:solidFill>
                  <a:schemeClr val="accent1"/>
                </a:solidFill>
              </a:rPr>
              <a:t/>
            </a:r>
            <a:br>
              <a:rPr lang="hu-HU" sz="1400" dirty="0">
                <a:solidFill>
                  <a:schemeClr val="accent1"/>
                </a:solidFill>
              </a:rPr>
            </a:br>
            <a:r>
              <a:rPr lang="en-US" sz="1400" dirty="0" err="1" smtClean="0"/>
              <a:t>Az</a:t>
            </a:r>
            <a:r>
              <a:rPr lang="en-US" sz="1400" dirty="0" smtClean="0"/>
              <a:t> </a:t>
            </a:r>
            <a:r>
              <a:rPr lang="en-US" sz="1400" dirty="0"/>
              <a:t>E</a:t>
            </a:r>
            <a:r>
              <a:rPr lang="hu-HU" sz="1400" dirty="0"/>
              <a:t>ISZ</a:t>
            </a:r>
            <a:r>
              <a:rPr lang="en-US" sz="1400" dirty="0"/>
              <a:t> </a:t>
            </a:r>
            <a:r>
              <a:rPr lang="en-US" sz="1400" dirty="0" err="1"/>
              <a:t>adatbázisok</a:t>
            </a:r>
            <a:r>
              <a:rPr lang="en-US" sz="1400" dirty="0"/>
              <a:t> </a:t>
            </a:r>
            <a:r>
              <a:rPr lang="en-US" sz="1400" dirty="0" err="1" smtClean="0"/>
              <a:t>használata</a:t>
            </a:r>
            <a:r>
              <a:rPr lang="hu-HU" sz="1400" dirty="0"/>
              <a:t/>
            </a:r>
            <a:br>
              <a:rPr lang="hu-HU" sz="1400" dirty="0"/>
            </a:br>
            <a:r>
              <a:rPr lang="hu-HU" sz="1400" dirty="0" smtClean="0"/>
              <a:t>2010</a:t>
            </a:r>
            <a:r>
              <a:rPr lang="hu-HU" sz="1400" dirty="0"/>
              <a:t>. október 20. 11 </a:t>
            </a:r>
            <a:r>
              <a:rPr lang="hu-HU" sz="1400" dirty="0" smtClean="0"/>
              <a:t>óra</a:t>
            </a:r>
          </a:p>
          <a:p>
            <a:endParaRPr lang="en-US" sz="1400" dirty="0"/>
          </a:p>
          <a:p>
            <a:r>
              <a:rPr lang="hu-HU" sz="1800" b="1" dirty="0"/>
              <a:t>Batiz Judit</a:t>
            </a:r>
            <a:r>
              <a:rPr lang="hu-HU" sz="1400" dirty="0"/>
              <a:t/>
            </a:r>
            <a:br>
              <a:rPr lang="hu-HU" sz="1400" dirty="0"/>
            </a:br>
            <a:r>
              <a:rPr lang="hu-HU" sz="1400" dirty="0" smtClean="0">
                <a:solidFill>
                  <a:schemeClr val="accent1"/>
                </a:solidFill>
              </a:rPr>
              <a:t>Semmelweis </a:t>
            </a:r>
            <a:r>
              <a:rPr lang="hu-HU" sz="1400" dirty="0">
                <a:solidFill>
                  <a:schemeClr val="accent1"/>
                </a:solidFill>
              </a:rPr>
              <a:t>Egyetem Központi Könyvtár, szolgáltatás </a:t>
            </a:r>
            <a:r>
              <a:rPr lang="hu-HU" sz="1400" dirty="0" smtClean="0">
                <a:solidFill>
                  <a:schemeClr val="accent1"/>
                </a:solidFill>
              </a:rPr>
              <a:t>vezető</a:t>
            </a:r>
            <a:r>
              <a:rPr lang="hu-HU" sz="1400" dirty="0"/>
              <a:t/>
            </a:r>
            <a:br>
              <a:rPr lang="hu-HU" sz="1400" dirty="0"/>
            </a:br>
            <a:r>
              <a:rPr lang="hu-HU" sz="1400" dirty="0" smtClean="0"/>
              <a:t>24 </a:t>
            </a:r>
            <a:r>
              <a:rPr lang="hu-HU" sz="1400" dirty="0"/>
              <a:t>órás nyitva tartás a Semmelweis Egyetem Központi Könyvtárában. Tendenciák a felsőoktatási könyvtári szolgáltatások területén</a:t>
            </a:r>
            <a:r>
              <a:rPr lang="hu-HU" sz="1400" dirty="0" smtClean="0"/>
              <a:t>.</a:t>
            </a:r>
            <a:r>
              <a:rPr lang="hu-HU" sz="1400" dirty="0"/>
              <a:t/>
            </a:r>
            <a:br>
              <a:rPr lang="hu-HU" sz="1400" dirty="0"/>
            </a:br>
            <a:r>
              <a:rPr lang="hu-HU" sz="1400" dirty="0"/>
              <a:t>2011. március 10. 14 </a:t>
            </a:r>
            <a:r>
              <a:rPr lang="hu-HU" sz="1400" dirty="0" smtClean="0"/>
              <a:t>óra</a:t>
            </a:r>
            <a:br>
              <a:rPr lang="hu-HU" sz="1400" dirty="0" smtClean="0"/>
            </a:br>
            <a:endParaRPr lang="hu-HU" sz="1400" dirty="0" smtClean="0"/>
          </a:p>
          <a:p>
            <a:r>
              <a:rPr lang="hu-HU" sz="1800" b="1" dirty="0" smtClean="0"/>
              <a:t>Skultéti </a:t>
            </a:r>
            <a:r>
              <a:rPr lang="hu-HU" sz="1800" b="1" dirty="0"/>
              <a:t>Attila</a:t>
            </a:r>
            <a:r>
              <a:rPr lang="hu-HU" sz="1400" dirty="0"/>
              <a:t/>
            </a:r>
            <a:br>
              <a:rPr lang="hu-HU" sz="1400" dirty="0"/>
            </a:br>
            <a:r>
              <a:rPr lang="hu-HU" sz="1400" dirty="0" smtClean="0">
                <a:solidFill>
                  <a:schemeClr val="accent1"/>
                </a:solidFill>
              </a:rPr>
              <a:t>Semmelweis </a:t>
            </a:r>
            <a:r>
              <a:rPr lang="hu-HU" sz="1400" dirty="0">
                <a:solidFill>
                  <a:schemeClr val="accent1"/>
                </a:solidFill>
              </a:rPr>
              <a:t>Egyetem Központi Könyvtár, </a:t>
            </a:r>
            <a:r>
              <a:rPr lang="hu-HU" sz="1400" dirty="0" smtClean="0">
                <a:solidFill>
                  <a:schemeClr val="accent1"/>
                </a:solidFill>
              </a:rPr>
              <a:t>informatikus</a:t>
            </a:r>
            <a:r>
              <a:rPr lang="hu-HU" sz="1400" dirty="0"/>
              <a:t/>
            </a:r>
            <a:br>
              <a:rPr lang="hu-HU" sz="1400" dirty="0"/>
            </a:br>
            <a:r>
              <a:rPr lang="hu-HU" sz="1400" dirty="0" smtClean="0"/>
              <a:t>Az </a:t>
            </a:r>
            <a:r>
              <a:rPr lang="hu-HU" sz="1400" dirty="0"/>
              <a:t>Office 2007 programcsomag hatékony irodai használata - újdonságok a 2003-as verzióhoz </a:t>
            </a:r>
            <a:r>
              <a:rPr lang="hu-HU" sz="1400" dirty="0" smtClean="0"/>
              <a:t>képest</a:t>
            </a:r>
            <a:r>
              <a:rPr lang="hu-HU" sz="1400" dirty="0"/>
              <a:t/>
            </a:r>
            <a:br>
              <a:rPr lang="hu-HU" sz="1400" dirty="0"/>
            </a:br>
            <a:r>
              <a:rPr lang="hu-HU" sz="1400" dirty="0"/>
              <a:t>2011. március 24. 14 </a:t>
            </a:r>
            <a:r>
              <a:rPr lang="hu-HU" sz="1400" dirty="0" smtClean="0"/>
              <a:t>óra</a:t>
            </a:r>
            <a:br>
              <a:rPr lang="hu-HU" sz="1400" dirty="0" smtClean="0"/>
            </a:br>
            <a:endParaRPr lang="hu-HU" sz="1400" dirty="0" smtClean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1486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Könyvtárosok, könyvtárhasználók képzése </a:t>
            </a:r>
            <a:r>
              <a:rPr lang="hu-HU" sz="2400" dirty="0" smtClean="0"/>
              <a:t>IV/V</a:t>
            </a:r>
            <a:endParaRPr lang="en-US" sz="2400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285528" y="1837766"/>
            <a:ext cx="8503920" cy="4572000"/>
          </a:xfrm>
        </p:spPr>
        <p:txBody>
          <a:bodyPr/>
          <a:lstStyle/>
          <a:p>
            <a:r>
              <a:rPr lang="hu-HU" sz="1800" b="1" dirty="0" err="1" smtClean="0"/>
              <a:t>Ortutayné</a:t>
            </a:r>
            <a:r>
              <a:rPr lang="hu-HU" sz="1800" b="1" dirty="0" smtClean="0"/>
              <a:t> </a:t>
            </a:r>
            <a:r>
              <a:rPr lang="hu-HU" sz="1800" b="1" dirty="0"/>
              <a:t>dr. Léces Melinda</a:t>
            </a:r>
            <a:r>
              <a:rPr lang="hu-HU" sz="1400" dirty="0"/>
              <a:t/>
            </a:r>
            <a:br>
              <a:rPr lang="hu-HU" sz="1400" dirty="0"/>
            </a:br>
            <a:r>
              <a:rPr lang="hu-HU" sz="1400" dirty="0" smtClean="0">
                <a:solidFill>
                  <a:schemeClr val="accent1"/>
                </a:solidFill>
              </a:rPr>
              <a:t>Testnevelés </a:t>
            </a:r>
            <a:r>
              <a:rPr lang="hu-HU" sz="1400" dirty="0">
                <a:solidFill>
                  <a:schemeClr val="accent1"/>
                </a:solidFill>
              </a:rPr>
              <a:t>és Sporttudományi Kar </a:t>
            </a:r>
            <a:r>
              <a:rPr lang="hu-HU" sz="1400" dirty="0" smtClean="0">
                <a:solidFill>
                  <a:schemeClr val="accent1"/>
                </a:solidFill>
              </a:rPr>
              <a:t>Könyvtára</a:t>
            </a:r>
            <a:r>
              <a:rPr lang="hu-HU" sz="1400" dirty="0"/>
              <a:t/>
            </a:r>
            <a:br>
              <a:rPr lang="hu-HU" sz="1400" dirty="0"/>
            </a:br>
            <a:r>
              <a:rPr lang="hu-HU" sz="1400" dirty="0"/>
              <a:t>Könyvtári tudnivalók, publikálóknak, doktoranduszoknak, pályázóknak</a:t>
            </a:r>
            <a:br>
              <a:rPr lang="hu-HU" sz="1400" dirty="0"/>
            </a:br>
            <a:r>
              <a:rPr lang="hu-HU" sz="1400" dirty="0" smtClean="0"/>
              <a:t>2011</a:t>
            </a:r>
            <a:r>
              <a:rPr lang="hu-HU" sz="1400" dirty="0"/>
              <a:t>. április 1. 10 </a:t>
            </a:r>
            <a:r>
              <a:rPr lang="hu-HU" sz="1400" dirty="0" smtClean="0"/>
              <a:t>óra</a:t>
            </a:r>
            <a:br>
              <a:rPr lang="hu-HU" sz="1400" dirty="0" smtClean="0"/>
            </a:br>
            <a:endParaRPr lang="hu-HU" sz="1400" dirty="0" smtClean="0"/>
          </a:p>
          <a:p>
            <a:r>
              <a:rPr lang="hu-HU" sz="1800" b="1" dirty="0" err="1" smtClean="0"/>
              <a:t>Somorjai</a:t>
            </a:r>
            <a:r>
              <a:rPr lang="hu-HU" sz="1800" b="1" dirty="0" smtClean="0"/>
              <a:t> Noémi</a:t>
            </a:r>
            <a:br>
              <a:rPr lang="hu-HU" sz="1800" b="1" dirty="0" smtClean="0"/>
            </a:br>
            <a:r>
              <a:rPr lang="hu-HU" sz="1400" dirty="0" smtClean="0">
                <a:solidFill>
                  <a:schemeClr val="accent1"/>
                </a:solidFill>
              </a:rPr>
              <a:t>Semmelweis Egyetem Magatartástudományi Intézet Könyvtára</a:t>
            </a:r>
            <a:r>
              <a:rPr lang="hu-HU" sz="1400" dirty="0"/>
              <a:t>	</a:t>
            </a:r>
            <a:br>
              <a:rPr lang="hu-HU" sz="1400" dirty="0"/>
            </a:br>
            <a:r>
              <a:rPr lang="hu-HU" sz="1400" dirty="0" smtClean="0"/>
              <a:t>Könyvtári </a:t>
            </a:r>
            <a:r>
              <a:rPr lang="hu-HU" sz="1400" dirty="0"/>
              <a:t>etika - gondolatok a könyvtáretikai kódex gyakorlati alkalmazásáról</a:t>
            </a:r>
            <a:br>
              <a:rPr lang="hu-HU" sz="1400" dirty="0"/>
            </a:br>
            <a:r>
              <a:rPr lang="hu-HU" sz="1400" dirty="0" smtClean="0"/>
              <a:t>2011</a:t>
            </a:r>
            <a:r>
              <a:rPr lang="hu-HU" sz="1400" dirty="0"/>
              <a:t>. május 5. csütörtök, 14 </a:t>
            </a:r>
            <a:r>
              <a:rPr lang="hu-HU" sz="1400" dirty="0" smtClean="0"/>
              <a:t>óra</a:t>
            </a:r>
            <a:br>
              <a:rPr lang="hu-HU" sz="1400" dirty="0" smtClean="0"/>
            </a:br>
            <a:endParaRPr lang="hu-HU" sz="1400" dirty="0" smtClean="0"/>
          </a:p>
          <a:p>
            <a:r>
              <a:rPr lang="hu-HU" sz="1800" b="1" dirty="0" smtClean="0"/>
              <a:t>Kiss </a:t>
            </a:r>
            <a:r>
              <a:rPr lang="hu-HU" sz="1800" b="1" dirty="0"/>
              <a:t>Annamária</a:t>
            </a:r>
            <a:r>
              <a:rPr lang="hu-HU" sz="1800" dirty="0"/>
              <a:t/>
            </a:r>
            <a:br>
              <a:rPr lang="hu-HU" sz="1800" dirty="0"/>
            </a:br>
            <a:r>
              <a:rPr lang="hu-HU" sz="1400" dirty="0" smtClean="0">
                <a:solidFill>
                  <a:schemeClr val="accent1"/>
                </a:solidFill>
              </a:rPr>
              <a:t>Semmelweis </a:t>
            </a:r>
            <a:r>
              <a:rPr lang="hu-HU" sz="1400" dirty="0">
                <a:solidFill>
                  <a:schemeClr val="accent1"/>
                </a:solidFill>
              </a:rPr>
              <a:t>Egyetem Központi Könyvtár, beszerzés és feldolgozás </a:t>
            </a:r>
            <a:r>
              <a:rPr lang="hu-HU" sz="1400" dirty="0" smtClean="0">
                <a:solidFill>
                  <a:schemeClr val="accent1"/>
                </a:solidFill>
              </a:rPr>
              <a:t>vezető</a:t>
            </a:r>
            <a:r>
              <a:rPr lang="hu-HU" sz="1400" dirty="0"/>
              <a:t/>
            </a:r>
            <a:br>
              <a:rPr lang="hu-HU" sz="1400" dirty="0"/>
            </a:br>
            <a:r>
              <a:rPr lang="hu-HU" sz="1400" dirty="0"/>
              <a:t>A modern könyvtár állománybeszerzése. Nyomtatott és online forrásanyagok használatának monitorozása, tréningek.</a:t>
            </a:r>
            <a:br>
              <a:rPr lang="hu-HU" sz="1400" dirty="0"/>
            </a:br>
            <a:r>
              <a:rPr lang="hu-HU" sz="1400" dirty="0"/>
              <a:t>2011. március 16. 14 </a:t>
            </a:r>
            <a:r>
              <a:rPr lang="hu-HU" sz="1400" dirty="0" smtClean="0"/>
              <a:t>óra</a:t>
            </a:r>
            <a:br>
              <a:rPr lang="hu-HU" sz="1400" dirty="0" smtClean="0"/>
            </a:br>
            <a:endParaRPr lang="hu-HU" sz="1400" dirty="0" smtClean="0"/>
          </a:p>
          <a:p>
            <a:pPr marL="0" indent="0">
              <a:buNone/>
            </a:pPr>
            <a:endParaRPr lang="en-US" sz="1200" dirty="0"/>
          </a:p>
          <a:p>
            <a:endParaRPr lang="en-US" sz="120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8641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/>
              <a:t>Könyvtárosok, könyvtárhasználók képzése V</a:t>
            </a:r>
            <a:r>
              <a:rPr lang="hu-HU" sz="2400" dirty="0" smtClean="0"/>
              <a:t>/</a:t>
            </a:r>
            <a:r>
              <a:rPr lang="hu-HU" sz="2400" dirty="0" err="1" smtClean="0"/>
              <a:t>V</a:t>
            </a:r>
            <a:endParaRPr lang="en-US" sz="2400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hu-HU" sz="1400" b="1" dirty="0" smtClean="0"/>
          </a:p>
          <a:p>
            <a:r>
              <a:rPr lang="hu-HU" sz="1800" b="1" dirty="0"/>
              <a:t>Szluka Péter</a:t>
            </a:r>
            <a:r>
              <a:rPr lang="hu-HU" sz="1800" dirty="0"/>
              <a:t/>
            </a:r>
            <a:br>
              <a:rPr lang="hu-HU" sz="1800" dirty="0"/>
            </a:br>
            <a:r>
              <a:rPr lang="hu-HU" sz="1400" dirty="0">
                <a:solidFill>
                  <a:schemeClr val="accent1"/>
                </a:solidFill>
              </a:rPr>
              <a:t>Semmelweis Egyetem Központi Könyvtár, informatikai vezető</a:t>
            </a:r>
            <a:r>
              <a:rPr lang="hu-HU" sz="1400" dirty="0"/>
              <a:t/>
            </a:r>
            <a:br>
              <a:rPr lang="hu-HU" sz="1400" dirty="0"/>
            </a:br>
            <a:r>
              <a:rPr lang="hu-HU" sz="1400" dirty="0"/>
              <a:t>"Advanced </a:t>
            </a:r>
            <a:r>
              <a:rPr lang="hu-HU" sz="1400" dirty="0" err="1"/>
              <a:t>Search</a:t>
            </a:r>
            <a:r>
              <a:rPr lang="hu-HU" sz="1400" dirty="0"/>
              <a:t>" </a:t>
            </a:r>
            <a:br>
              <a:rPr lang="hu-HU" sz="1400" dirty="0"/>
            </a:br>
            <a:r>
              <a:rPr lang="hu-HU" sz="1400" dirty="0"/>
              <a:t>- Hogyan és hol keressük az információt? - Hierarchikus rendszerek, adatbázis indexelés, web keresés, mély web, elosztott és hibrid rendszerek</a:t>
            </a:r>
            <a:br>
              <a:rPr lang="hu-HU" sz="1400" dirty="0"/>
            </a:br>
            <a:r>
              <a:rPr lang="hu-HU" sz="1400" dirty="0"/>
              <a:t>2011. március 18. péntek 13 óra</a:t>
            </a:r>
            <a:endParaRPr lang="en-US" sz="1400" dirty="0"/>
          </a:p>
          <a:p>
            <a:endParaRPr lang="hu-HU" sz="1400" b="1" dirty="0"/>
          </a:p>
          <a:p>
            <a:r>
              <a:rPr lang="hu-HU" sz="1800" b="1" dirty="0" smtClean="0"/>
              <a:t>Dr</a:t>
            </a:r>
            <a:r>
              <a:rPr lang="hu-HU" sz="1800" b="1" dirty="0"/>
              <a:t>. Vasas Lívia, Berhidi Anna, Csajbók Edit</a:t>
            </a:r>
            <a:r>
              <a:rPr lang="hu-HU" sz="1800" dirty="0"/>
              <a:t/>
            </a:r>
            <a:br>
              <a:rPr lang="hu-HU" sz="1800" dirty="0"/>
            </a:br>
            <a:r>
              <a:rPr lang="hu-HU" sz="1400" dirty="0" smtClean="0">
                <a:solidFill>
                  <a:schemeClr val="accent1"/>
                </a:solidFill>
              </a:rPr>
              <a:t>Semmelweis </a:t>
            </a:r>
            <a:r>
              <a:rPr lang="hu-HU" sz="1400" dirty="0">
                <a:solidFill>
                  <a:schemeClr val="accent1"/>
                </a:solidFill>
              </a:rPr>
              <a:t>Egyetem Központi </a:t>
            </a:r>
            <a:r>
              <a:rPr lang="hu-HU" sz="1400" dirty="0" smtClean="0">
                <a:solidFill>
                  <a:schemeClr val="accent1"/>
                </a:solidFill>
              </a:rPr>
              <a:t>Könyvtár</a:t>
            </a:r>
            <a:r>
              <a:rPr lang="hu-HU" sz="1400" dirty="0"/>
              <a:t/>
            </a:r>
            <a:br>
              <a:rPr lang="hu-HU" sz="1400" dirty="0"/>
            </a:br>
            <a:r>
              <a:rPr lang="hu-HU" sz="1400" dirty="0"/>
              <a:t>Impakt faktor és a többiek - különböző </a:t>
            </a:r>
            <a:r>
              <a:rPr lang="hu-HU" sz="1400" dirty="0" err="1"/>
              <a:t>tudománymetriai</a:t>
            </a:r>
            <a:r>
              <a:rPr lang="hu-HU" sz="1400" dirty="0"/>
              <a:t> </a:t>
            </a:r>
            <a:r>
              <a:rPr lang="hu-HU" sz="1400" dirty="0" smtClean="0"/>
              <a:t>mutatószámok</a:t>
            </a:r>
            <a:r>
              <a:rPr lang="hu-HU" sz="1400" dirty="0"/>
              <a:t/>
            </a:r>
            <a:br>
              <a:rPr lang="hu-HU" sz="1400" dirty="0"/>
            </a:br>
            <a:r>
              <a:rPr lang="hu-HU" sz="1400" dirty="0"/>
              <a:t>2011. április 4. 14 </a:t>
            </a:r>
            <a:r>
              <a:rPr lang="hu-HU" sz="1400" dirty="0" smtClean="0"/>
              <a:t>óra</a:t>
            </a:r>
            <a:br>
              <a:rPr lang="hu-HU" sz="1400" dirty="0" smtClean="0"/>
            </a:br>
            <a:endParaRPr lang="hu-HU" sz="1400" dirty="0" smtClean="0"/>
          </a:p>
          <a:p>
            <a:endParaRPr lang="hu-HU" sz="1400" dirty="0"/>
          </a:p>
          <a:p>
            <a:r>
              <a:rPr lang="hu-HU" sz="1800" b="1" dirty="0" smtClean="0"/>
              <a:t>Dr</a:t>
            </a:r>
            <a:r>
              <a:rPr lang="hu-HU" sz="1800" b="1" dirty="0"/>
              <a:t>. Vasas Lívia</a:t>
            </a:r>
            <a:r>
              <a:rPr lang="hu-HU" sz="1400" dirty="0"/>
              <a:t/>
            </a:r>
            <a:br>
              <a:rPr lang="hu-HU" sz="1400" dirty="0"/>
            </a:br>
            <a:r>
              <a:rPr lang="hu-HU" sz="1400" dirty="0" smtClean="0">
                <a:solidFill>
                  <a:schemeClr val="accent1"/>
                </a:solidFill>
              </a:rPr>
              <a:t>Semmelweis </a:t>
            </a:r>
            <a:r>
              <a:rPr lang="hu-HU" sz="1400" dirty="0">
                <a:solidFill>
                  <a:schemeClr val="accent1"/>
                </a:solidFill>
              </a:rPr>
              <a:t>Egyetem Központi Könyvtár, </a:t>
            </a:r>
            <a:r>
              <a:rPr lang="hu-HU" sz="1400" dirty="0" smtClean="0">
                <a:solidFill>
                  <a:schemeClr val="accent1"/>
                </a:solidFill>
              </a:rPr>
              <a:t>főigazgató</a:t>
            </a:r>
            <a:r>
              <a:rPr lang="hu-HU" sz="1400" dirty="0"/>
              <a:t/>
            </a:r>
            <a:br>
              <a:rPr lang="hu-HU" sz="1400" dirty="0"/>
            </a:br>
            <a:r>
              <a:rPr lang="hu-HU" sz="1400" dirty="0" smtClean="0"/>
              <a:t>A </a:t>
            </a:r>
            <a:r>
              <a:rPr lang="hu-HU" sz="1400" dirty="0"/>
              <a:t>National Center </a:t>
            </a:r>
            <a:r>
              <a:rPr lang="hu-HU" sz="1400" dirty="0" err="1"/>
              <a:t>for</a:t>
            </a:r>
            <a:r>
              <a:rPr lang="hu-HU" sz="1400" dirty="0"/>
              <a:t> </a:t>
            </a:r>
            <a:r>
              <a:rPr lang="hu-HU" sz="1400" dirty="0" err="1"/>
              <a:t>Biotechnology</a:t>
            </a:r>
            <a:r>
              <a:rPr lang="hu-HU" sz="1400" dirty="0"/>
              <a:t> </a:t>
            </a:r>
            <a:r>
              <a:rPr lang="hu-HU" sz="1400" dirty="0" err="1"/>
              <a:t>Information</a:t>
            </a:r>
            <a:r>
              <a:rPr lang="hu-HU" sz="1400" dirty="0"/>
              <a:t> adatbázisai: </a:t>
            </a:r>
            <a:r>
              <a:rPr lang="hu-HU" sz="1400" dirty="0" err="1"/>
              <a:t>Pubmed</a:t>
            </a:r>
            <a:r>
              <a:rPr lang="hu-HU" sz="1400" dirty="0"/>
              <a:t>, </a:t>
            </a:r>
            <a:r>
              <a:rPr lang="hu-HU" sz="1400" dirty="0" err="1"/>
              <a:t>Pubmed</a:t>
            </a:r>
            <a:r>
              <a:rPr lang="hu-HU" sz="1400" dirty="0"/>
              <a:t> </a:t>
            </a:r>
            <a:r>
              <a:rPr lang="hu-HU" sz="1400" dirty="0" err="1"/>
              <a:t>Central</a:t>
            </a:r>
            <a:r>
              <a:rPr lang="hu-HU" sz="1400" dirty="0"/>
              <a:t> adatbázisok</a:t>
            </a:r>
            <a:br>
              <a:rPr lang="hu-HU" sz="1400" dirty="0"/>
            </a:br>
            <a:r>
              <a:rPr lang="hu-HU" sz="1400" dirty="0" smtClean="0"/>
              <a:t>2011</a:t>
            </a:r>
            <a:r>
              <a:rPr lang="hu-HU" sz="1400" dirty="0"/>
              <a:t>. március 21. 14 óra</a:t>
            </a:r>
            <a:endParaRPr lang="en-US" sz="140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8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4752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ím 1"/>
          <p:cNvSpPr>
            <a:spLocks noGrp="1"/>
          </p:cNvSpPr>
          <p:nvPr>
            <p:ph type="title"/>
          </p:nvPr>
        </p:nvSpPr>
        <p:spPr>
          <a:xfrm>
            <a:off x="319380" y="219722"/>
            <a:ext cx="8534400" cy="758825"/>
          </a:xfrm>
        </p:spPr>
        <p:txBody>
          <a:bodyPr/>
          <a:lstStyle/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hu-HU" sz="2400" dirty="0" smtClean="0"/>
              <a:t>Az </a:t>
            </a:r>
            <a:r>
              <a:rPr lang="hu-HU" sz="2400" dirty="0"/>
              <a:t>SE könyvtári hálózatának tagjait bemutató kiadvány</a:t>
            </a:r>
          </a:p>
        </p:txBody>
      </p:sp>
      <p:sp>
        <p:nvSpPr>
          <p:cNvPr id="23555" name="Tartalom helye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hu-HU" sz="2400" dirty="0" smtClean="0"/>
              <a:t>Színes, olvasóbarát kiadvány a Semmelweis Kiadó gondozásában, mely a teljes  Semmelweis Egyetem könyvtári hálózatát bemutatja             </a:t>
            </a:r>
          </a:p>
        </p:txBody>
      </p:sp>
      <p:sp>
        <p:nvSpPr>
          <p:cNvPr id="7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157" y="3315394"/>
            <a:ext cx="4216893" cy="2898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400" dirty="0" smtClean="0">
                <a:solidFill>
                  <a:srgbClr val="88A44D"/>
                </a:solidFill>
              </a:rPr>
              <a:t>Előzmények</a:t>
            </a:r>
            <a:endParaRPr lang="en-US" sz="2400" dirty="0" smtClean="0">
              <a:solidFill>
                <a:srgbClr val="88A44D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 fontScale="92500" lnSpcReduction="20000"/>
          </a:bodyPr>
          <a:lstStyle/>
          <a:p>
            <a:pPr marL="274320" indent="-274320" algn="ctr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a Semmelweis Egyetem alapfeladatai: </a:t>
            </a:r>
          </a:p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				oktatás, kutatás, gyógyítás</a:t>
            </a:r>
          </a:p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None/>
              <a:defRPr/>
            </a:pPr>
            <a:endParaRPr lang="hu-HU" dirty="0" smtClean="0"/>
          </a:p>
          <a:p>
            <a:pPr marL="274320" indent="-274320" algn="ctr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ehhez a könyvtár megfelelő mennyiségű és minőségű szakirodalmat biztosít</a:t>
            </a:r>
          </a:p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A SE Központi Könyvtár:</a:t>
            </a:r>
          </a:p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	ODR szolgáltató, nyilvános felsőoktatási szakkönyvtár, </a:t>
            </a:r>
          </a:p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	az egyetemi könyvtári hálózat módszertani központja.</a:t>
            </a:r>
          </a:p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None/>
              <a:defRPr/>
            </a:pPr>
            <a:endParaRPr lang="hu-HU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hu-HU" dirty="0" smtClean="0"/>
          </a:p>
        </p:txBody>
      </p:sp>
      <p:sp>
        <p:nvSpPr>
          <p:cNvPr id="4" name="Lefelé nyíl 3"/>
          <p:cNvSpPr/>
          <p:nvPr/>
        </p:nvSpPr>
        <p:spPr>
          <a:xfrm>
            <a:off x="4211638" y="2781300"/>
            <a:ext cx="720725" cy="5032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ím 1"/>
          <p:cNvSpPr>
            <a:spLocks noGrp="1"/>
          </p:cNvSpPr>
          <p:nvPr>
            <p:ph type="title"/>
          </p:nvPr>
        </p:nvSpPr>
        <p:spPr>
          <a:xfrm>
            <a:off x="301625" y="281866"/>
            <a:ext cx="8534400" cy="7588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hu-HU" sz="2400" dirty="0" smtClean="0"/>
              <a:t>Könyvtárszakmai </a:t>
            </a:r>
            <a:r>
              <a:rPr lang="hu-HU" sz="2400" dirty="0"/>
              <a:t>és idegen nyelvi </a:t>
            </a:r>
            <a:r>
              <a:rPr lang="hu-HU" sz="2400" dirty="0" smtClean="0"/>
              <a:t>továbbképzésen</a:t>
            </a:r>
            <a:br>
              <a:rPr lang="hu-HU" sz="2400" dirty="0" smtClean="0"/>
            </a:br>
            <a:r>
              <a:rPr lang="hu-HU" sz="2400" dirty="0" smtClean="0"/>
              <a:t>való </a:t>
            </a:r>
            <a:r>
              <a:rPr lang="hu-HU" sz="2400" dirty="0"/>
              <a:t>részvétel</a:t>
            </a:r>
          </a:p>
        </p:txBody>
      </p:sp>
      <p:sp>
        <p:nvSpPr>
          <p:cNvPr id="24579" name="Tartalom helye 2"/>
          <p:cNvSpPr>
            <a:spLocks noGrp="1"/>
          </p:cNvSpPr>
          <p:nvPr>
            <p:ph sz="quarter" idx="1"/>
          </p:nvPr>
        </p:nvSpPr>
        <p:spPr>
          <a:xfrm>
            <a:off x="301625" y="1752601"/>
            <a:ext cx="8504238" cy="4572000"/>
          </a:xfrm>
        </p:spPr>
        <p:txBody>
          <a:bodyPr/>
          <a:lstStyle/>
          <a:p>
            <a:pPr eaLnBrk="1" hangingPunct="1"/>
            <a:r>
              <a:rPr lang="hu-HU" dirty="0" smtClean="0"/>
              <a:t>Könyvtárszakmai képzésben</a:t>
            </a:r>
          </a:p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	2 fő: </a:t>
            </a:r>
            <a:r>
              <a:rPr lang="hu-HU" i="1" dirty="0" smtClean="0"/>
              <a:t>„A kulturális örökség védelme 1850 előtti 			dokumentumok esetében” </a:t>
            </a:r>
            <a:br>
              <a:rPr lang="hu-HU" i="1" dirty="0" smtClean="0"/>
            </a:br>
            <a:r>
              <a:rPr lang="hu-HU" i="1" dirty="0" smtClean="0"/>
              <a:t/>
            </a:r>
            <a:br>
              <a:rPr lang="hu-HU" i="1" dirty="0" smtClean="0"/>
            </a:br>
            <a:endParaRPr lang="hu-HU" i="1" dirty="0" smtClean="0"/>
          </a:p>
          <a:p>
            <a:pPr eaLnBrk="1" hangingPunct="1"/>
            <a:r>
              <a:rPr lang="hu-HU" dirty="0" smtClean="0"/>
              <a:t>Idegen nyelvi képzésben </a:t>
            </a:r>
          </a:p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	8 fő: angol felsőfok</a:t>
            </a:r>
          </a:p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	2 fő: angol középfok</a:t>
            </a:r>
          </a:p>
          <a:p>
            <a:pPr eaLnBrk="1" hangingPunct="1">
              <a:buFont typeface="Wingdings 2" pitchFamily="18" charset="2"/>
              <a:buNone/>
            </a:pPr>
            <a:r>
              <a:rPr lang="hu-HU" dirty="0" smtClean="0"/>
              <a:t>	</a:t>
            </a:r>
            <a:endParaRPr lang="en-US" dirty="0" smtClean="0"/>
          </a:p>
        </p:txBody>
      </p:sp>
      <p:pic>
        <p:nvPicPr>
          <p:cNvPr id="8" name="Kép 7" descr="1-hrpeople.gif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65171" y="2849337"/>
            <a:ext cx="4633686" cy="3475264"/>
          </a:xfrm>
          <a:prstGeom prst="rect">
            <a:avLst/>
          </a:prstGeom>
        </p:spPr>
      </p:pic>
      <p:sp>
        <p:nvSpPr>
          <p:cNvPr id="9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400" dirty="0" smtClean="0">
                <a:solidFill>
                  <a:srgbClr val="88A44D"/>
                </a:solidFill>
              </a:rPr>
              <a:t>Eredmények, az elmondottakon kívül</a:t>
            </a:r>
            <a:endParaRPr lang="en-US" sz="2400" dirty="0" smtClean="0">
              <a:solidFill>
                <a:srgbClr val="88A44D"/>
              </a:solidFill>
            </a:endParaRPr>
          </a:p>
        </p:txBody>
      </p:sp>
      <p:sp>
        <p:nvSpPr>
          <p:cNvPr id="25603" name="Tartalom helye 2"/>
          <p:cNvSpPr>
            <a:spLocks noGrp="1"/>
          </p:cNvSpPr>
          <p:nvPr>
            <p:ph sz="quarter" idx="1"/>
          </p:nvPr>
        </p:nvSpPr>
        <p:spPr>
          <a:xfrm>
            <a:off x="292748" y="1766872"/>
            <a:ext cx="8504238" cy="4572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hu-HU" sz="2000" dirty="0" smtClean="0"/>
              <a:t>jobban megismertük egymást - szorosabb együttműködés a hálózat tagjaival</a:t>
            </a:r>
          </a:p>
          <a:p>
            <a:pPr eaLnBrk="1" hangingPunct="1">
              <a:lnSpc>
                <a:spcPct val="150000"/>
              </a:lnSpc>
            </a:pPr>
            <a:r>
              <a:rPr lang="hu-HU" sz="2000" dirty="0" smtClean="0"/>
              <a:t>rejtett értékek feltárása, ismertté tétele</a:t>
            </a:r>
          </a:p>
          <a:p>
            <a:pPr eaLnBrk="1" hangingPunct="1">
              <a:lnSpc>
                <a:spcPct val="150000"/>
              </a:lnSpc>
            </a:pPr>
            <a:r>
              <a:rPr lang="hu-HU" sz="2000" dirty="0" smtClean="0"/>
              <a:t>jártasság uniós pályázatokban</a:t>
            </a:r>
          </a:p>
          <a:p>
            <a:pPr eaLnBrk="1" hangingPunct="1">
              <a:lnSpc>
                <a:spcPct val="150000"/>
              </a:lnSpc>
            </a:pPr>
            <a:r>
              <a:rPr lang="hu-HU" sz="2000" dirty="0" smtClean="0"/>
              <a:t>felbecsülhetetlen tapasztalatmennyiség  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hu-HU" sz="2800" dirty="0" smtClean="0">
                <a:solidFill>
                  <a:schemeClr val="accent1"/>
                </a:solidFill>
              </a:rPr>
              <a:t>		sok barátunk lett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hu-HU" dirty="0" smtClean="0"/>
              <a:t> </a:t>
            </a:r>
          </a:p>
          <a:p>
            <a:pPr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hu-HU" dirty="0" smtClean="0"/>
              <a:t>	</a:t>
            </a:r>
          </a:p>
          <a:p>
            <a:pPr eaLnBrk="1" hangingPunct="1">
              <a:buFont typeface="Wingdings 2" pitchFamily="18" charset="2"/>
              <a:buNone/>
            </a:pPr>
            <a:endParaRPr lang="en-US" dirty="0" smtClean="0"/>
          </a:p>
        </p:txBody>
      </p:sp>
      <p:sp>
        <p:nvSpPr>
          <p:cNvPr id="7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0" y="3173984"/>
            <a:ext cx="2616200" cy="2760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 smtClean="0">
                <a:solidFill>
                  <a:schemeClr val="accent3"/>
                </a:solidFill>
              </a:rPr>
              <a:t>Kapcsolataink a program menedzselése során</a:t>
            </a:r>
            <a:endParaRPr lang="en-US" sz="2400" dirty="0">
              <a:solidFill>
                <a:schemeClr val="accent3"/>
              </a:solidFill>
            </a:endParaRPr>
          </a:p>
        </p:txBody>
      </p:sp>
      <p:pic>
        <p:nvPicPr>
          <p:cNvPr id="44034" name="Picture 2" descr="C:\Users\zszluka\AppData\Local\Microsoft\Windows\Temporary Internet Files\Content.Outlook\AE9ZZF2R\képek 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082" y="1660125"/>
            <a:ext cx="2090691" cy="27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C:\Users\zszluka\AppData\Local\Microsoft\Windows\Temporary Internet Files\Content.Outlook\AE9ZZF2R\Kép 240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0" y="1938947"/>
            <a:ext cx="2722486" cy="204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853" y="1938947"/>
            <a:ext cx="2107159" cy="264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060881" y="4661351"/>
            <a:ext cx="17311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accent1"/>
                </a:solidFill>
              </a:rPr>
              <a:t>Maurer Ildikó</a:t>
            </a:r>
          </a:p>
          <a:p>
            <a:pPr algn="ctr"/>
            <a:r>
              <a:rPr lang="hu-HU" sz="1200" dirty="0" smtClean="0">
                <a:solidFill>
                  <a:schemeClr val="accent1"/>
                </a:solidFill>
              </a:rPr>
              <a:t>Semmelweis Egyetem Pénzügyi Igazgatóság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526853" y="4702210"/>
            <a:ext cx="2107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chemeClr val="accent1"/>
                </a:solidFill>
              </a:rPr>
              <a:t>Kalocsai Ildikó </a:t>
            </a:r>
          </a:p>
          <a:p>
            <a:pPr algn="ctr"/>
            <a:r>
              <a:rPr lang="hu-HU" sz="1200" dirty="0" smtClean="0">
                <a:solidFill>
                  <a:schemeClr val="accent1"/>
                </a:solidFill>
              </a:rPr>
              <a:t>Semmelweis Egyetem</a:t>
            </a:r>
            <a:br>
              <a:rPr lang="hu-HU" sz="1200" dirty="0" smtClean="0">
                <a:solidFill>
                  <a:schemeClr val="accent1"/>
                </a:solidFill>
              </a:rPr>
            </a:br>
            <a:r>
              <a:rPr lang="hu-HU" sz="1200" dirty="0" smtClean="0">
                <a:solidFill>
                  <a:schemeClr val="accent1"/>
                </a:solidFill>
              </a:rPr>
              <a:t>Semmelweis </a:t>
            </a:r>
            <a:r>
              <a:rPr lang="hu-HU" sz="1200" dirty="0">
                <a:solidFill>
                  <a:schemeClr val="accent1"/>
                </a:solidFill>
              </a:rPr>
              <a:t>Pályázati és Innovációs Központ Kft. </a:t>
            </a:r>
            <a:endParaRPr lang="en-US" sz="1200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6172753" y="4582073"/>
            <a:ext cx="1731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 smtClean="0">
                <a:solidFill>
                  <a:schemeClr val="accent1"/>
                </a:solidFill>
              </a:rPr>
              <a:t>Márczi</a:t>
            </a:r>
            <a:r>
              <a:rPr lang="hu-HU" dirty="0" smtClean="0">
                <a:solidFill>
                  <a:schemeClr val="accent1"/>
                </a:solidFill>
              </a:rPr>
              <a:t> János</a:t>
            </a:r>
            <a:br>
              <a:rPr lang="hu-HU" dirty="0" smtClean="0">
                <a:solidFill>
                  <a:schemeClr val="accent1"/>
                </a:solidFill>
              </a:rPr>
            </a:br>
            <a:r>
              <a:rPr lang="hu-HU" sz="1200" dirty="0" smtClean="0">
                <a:solidFill>
                  <a:schemeClr val="accent1"/>
                </a:solidFill>
              </a:rPr>
              <a:t>Semmelweis Egyetem Humánerőforrás-gazdálkodási osztály</a:t>
            </a:r>
            <a:endParaRPr lang="en-US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4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>
                <a:solidFill>
                  <a:schemeClr val="accent3"/>
                </a:solidFill>
              </a:rPr>
              <a:t>Kapcsolataink a program menedzselése során</a:t>
            </a:r>
            <a:endParaRPr lang="en-US" sz="240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6" name="Picture 2" descr="C:\Users\zszluka\AppData\Local\Microsoft\Windows\Temporary Internet Files\Content.Outlook\AE9ZZF2R\DSCN1609 (3)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6" t="28604" r="29397"/>
          <a:stretch/>
        </p:blipFill>
        <p:spPr bwMode="auto">
          <a:xfrm>
            <a:off x="816745" y="1781931"/>
            <a:ext cx="1731147" cy="315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170309" y="5057854"/>
            <a:ext cx="3245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dirty="0">
                <a:solidFill>
                  <a:schemeClr val="accent1"/>
                </a:solidFill>
              </a:rPr>
              <a:t>Takács </a:t>
            </a:r>
            <a:r>
              <a:rPr lang="hu-HU" dirty="0" smtClean="0">
                <a:solidFill>
                  <a:schemeClr val="accent1"/>
                </a:solidFill>
              </a:rPr>
              <a:t>Zoltán, Havasi Tamás </a:t>
            </a:r>
          </a:p>
          <a:p>
            <a:pPr algn="ctr"/>
            <a:r>
              <a:rPr lang="hu-HU" sz="1400" dirty="0" smtClean="0">
                <a:solidFill>
                  <a:schemeClr val="accent1"/>
                </a:solidFill>
              </a:rPr>
              <a:t>Gazdasági-műszaki Főigazgatóság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8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06121" y="1820386"/>
            <a:ext cx="2194560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935" y="1820386"/>
            <a:ext cx="2050687" cy="307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églalap 2"/>
          <p:cNvSpPr/>
          <p:nvPr/>
        </p:nvSpPr>
        <p:spPr>
          <a:xfrm>
            <a:off x="5114925" y="5057854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 smtClean="0">
                <a:solidFill>
                  <a:schemeClr val="accent1"/>
                </a:solidFill>
              </a:rPr>
              <a:t>Kiss </a:t>
            </a:r>
            <a:r>
              <a:rPr lang="hu-HU" dirty="0">
                <a:solidFill>
                  <a:schemeClr val="accent1"/>
                </a:solidFill>
              </a:rPr>
              <a:t>Balázs</a:t>
            </a:r>
            <a:br>
              <a:rPr lang="hu-HU" dirty="0">
                <a:solidFill>
                  <a:schemeClr val="accent1"/>
                </a:solidFill>
              </a:rPr>
            </a:br>
            <a:r>
              <a:rPr lang="hu-HU" sz="1400" dirty="0">
                <a:solidFill>
                  <a:schemeClr val="accent1"/>
                </a:solidFill>
              </a:rPr>
              <a:t>Semmelweis Egyetem</a:t>
            </a:r>
            <a:endParaRPr lang="hu-HU" sz="1400" dirty="0" smtClean="0">
              <a:solidFill>
                <a:schemeClr val="accent1"/>
              </a:solidFill>
            </a:endParaRPr>
          </a:p>
          <a:p>
            <a:pPr algn="ctr"/>
            <a:r>
              <a:rPr lang="hu-HU" sz="1400" dirty="0">
                <a:solidFill>
                  <a:schemeClr val="accent1"/>
                </a:solidFill>
              </a:rPr>
              <a:t>Marketing és </a:t>
            </a:r>
            <a:r>
              <a:rPr lang="hu-HU" sz="1400" dirty="0" smtClean="0">
                <a:solidFill>
                  <a:schemeClr val="accent1"/>
                </a:solidFill>
              </a:rPr>
              <a:t>Kommunikációs</a:t>
            </a:r>
            <a:br>
              <a:rPr lang="hu-HU" sz="1400" dirty="0" smtClean="0">
                <a:solidFill>
                  <a:schemeClr val="accent1"/>
                </a:solidFill>
              </a:rPr>
            </a:br>
            <a:r>
              <a:rPr lang="hu-HU" sz="1400" dirty="0" smtClean="0">
                <a:solidFill>
                  <a:schemeClr val="accent1"/>
                </a:solidFill>
              </a:rPr>
              <a:t> </a:t>
            </a:r>
            <a:r>
              <a:rPr lang="hu-HU" sz="1400" dirty="0">
                <a:solidFill>
                  <a:schemeClr val="accent1"/>
                </a:solidFill>
              </a:rPr>
              <a:t>Igazgatóság</a:t>
            </a:r>
            <a:r>
              <a:rPr lang="hu-HU" dirty="0">
                <a:solidFill>
                  <a:schemeClr val="accent1"/>
                </a:solidFill>
              </a:rPr>
              <a:t/>
            </a:r>
            <a:br>
              <a:rPr lang="hu-HU" dirty="0">
                <a:solidFill>
                  <a:schemeClr val="accent1"/>
                </a:solidFill>
              </a:rPr>
            </a:br>
            <a:endParaRPr lang="en-US" dirty="0"/>
          </a:p>
        </p:txBody>
      </p:sp>
      <p:sp>
        <p:nvSpPr>
          <p:cNvPr id="10" name="Téglalap 9"/>
          <p:cNvSpPr/>
          <p:nvPr/>
        </p:nvSpPr>
        <p:spPr>
          <a:xfrm>
            <a:off x="2417401" y="5112226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 err="1" smtClean="0">
                <a:solidFill>
                  <a:schemeClr val="accent1"/>
                </a:solidFill>
              </a:rPr>
              <a:t>Vácz-Tóth</a:t>
            </a:r>
            <a:r>
              <a:rPr lang="hu-HU" dirty="0" smtClean="0">
                <a:solidFill>
                  <a:schemeClr val="accent1"/>
                </a:solidFill>
              </a:rPr>
              <a:t> </a:t>
            </a:r>
            <a:r>
              <a:rPr lang="hu-HU" dirty="0">
                <a:solidFill>
                  <a:schemeClr val="accent1"/>
                </a:solidFill>
              </a:rPr>
              <a:t>Zsófia Judit</a:t>
            </a:r>
            <a:br>
              <a:rPr lang="hu-HU" dirty="0">
                <a:solidFill>
                  <a:schemeClr val="accent1"/>
                </a:solidFill>
              </a:rPr>
            </a:br>
            <a:r>
              <a:rPr lang="hu-HU" sz="1400" dirty="0">
                <a:solidFill>
                  <a:schemeClr val="accent1"/>
                </a:solidFill>
              </a:rPr>
              <a:t>Semmelweis Egyetem</a:t>
            </a:r>
            <a:endParaRPr lang="hu-HU" sz="1400" dirty="0" smtClean="0">
              <a:solidFill>
                <a:schemeClr val="accent1"/>
              </a:solidFill>
            </a:endParaRPr>
          </a:p>
          <a:p>
            <a:pPr algn="ctr"/>
            <a:r>
              <a:rPr lang="hu-HU" sz="1400" dirty="0">
                <a:solidFill>
                  <a:schemeClr val="accent1"/>
                </a:solidFill>
              </a:rPr>
              <a:t>Marketing és </a:t>
            </a:r>
            <a:r>
              <a:rPr lang="hu-HU" sz="1400" dirty="0" smtClean="0">
                <a:solidFill>
                  <a:schemeClr val="accent1"/>
                </a:solidFill>
              </a:rPr>
              <a:t>Kommunikációs</a:t>
            </a:r>
            <a:br>
              <a:rPr lang="hu-HU" sz="1400" dirty="0" smtClean="0">
                <a:solidFill>
                  <a:schemeClr val="accent1"/>
                </a:solidFill>
              </a:rPr>
            </a:br>
            <a:r>
              <a:rPr lang="hu-HU" sz="1400" dirty="0" smtClean="0">
                <a:solidFill>
                  <a:schemeClr val="accent1"/>
                </a:solidFill>
              </a:rPr>
              <a:t> </a:t>
            </a:r>
            <a:r>
              <a:rPr lang="hu-HU" sz="1400" dirty="0">
                <a:solidFill>
                  <a:schemeClr val="accent1"/>
                </a:solidFill>
              </a:rPr>
              <a:t>Igazgatóság</a:t>
            </a:r>
            <a:r>
              <a:rPr lang="hu-HU" dirty="0">
                <a:solidFill>
                  <a:schemeClr val="accent1"/>
                </a:solidFill>
              </a:rPr>
              <a:t/>
            </a:r>
            <a:br>
              <a:rPr lang="hu-HU" dirty="0">
                <a:solidFill>
                  <a:schemeClr val="accent1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09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78877" y="0"/>
            <a:ext cx="7772400" cy="43924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sz="3000" dirty="0">
                <a:latin typeface="Verdana" pitchFamily="34" charset="0"/>
                <a:ea typeface="Verdana" pitchFamily="34" charset="0"/>
                <a:cs typeface="Verdana" pitchFamily="34" charset="0"/>
              </a:rPr>
              <a:t>TÁMOP 3.2.4-09/1/KMR 2010-0023 Semmelweis Tudáshálózat</a:t>
            </a:r>
            <a:br>
              <a:rPr lang="hu-HU" sz="30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hu-HU" sz="3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Projektzáró </a:t>
            </a:r>
            <a:r>
              <a:rPr lang="hu-HU" sz="3000" dirty="0">
                <a:latin typeface="Verdana" pitchFamily="34" charset="0"/>
                <a:ea typeface="Verdana" pitchFamily="34" charset="0"/>
                <a:cs typeface="Verdana" pitchFamily="34" charset="0"/>
              </a:rPr>
              <a:t>Rendezvény</a:t>
            </a:r>
            <a:r>
              <a:rPr lang="hu-HU" sz="3300" dirty="0">
                <a:solidFill>
                  <a:srgbClr val="88A44D"/>
                </a:solidFill>
              </a:rPr>
              <a:t/>
            </a:r>
            <a:br>
              <a:rPr lang="hu-HU" sz="3300" dirty="0">
                <a:solidFill>
                  <a:srgbClr val="88A44D"/>
                </a:solidFill>
              </a:rPr>
            </a:br>
            <a:r>
              <a:rPr lang="hu-HU" sz="3300" dirty="0">
                <a:solidFill>
                  <a:srgbClr val="88A44D"/>
                </a:solidFill>
              </a:rPr>
              <a:t/>
            </a:r>
            <a:br>
              <a:rPr lang="hu-HU" sz="3300" dirty="0">
                <a:solidFill>
                  <a:srgbClr val="88A44D"/>
                </a:solidFill>
              </a:rPr>
            </a:br>
            <a:r>
              <a:rPr lang="hu-HU" sz="3300" dirty="0" smtClean="0">
                <a:solidFill>
                  <a:srgbClr val="88A44D"/>
                </a:solidFill>
              </a:rPr>
              <a:t/>
            </a:r>
            <a:br>
              <a:rPr lang="hu-HU" sz="3300" dirty="0" smtClean="0">
                <a:solidFill>
                  <a:srgbClr val="88A44D"/>
                </a:solidFill>
              </a:rPr>
            </a:br>
            <a:r>
              <a:rPr lang="hu-HU" sz="3300" dirty="0">
                <a:solidFill>
                  <a:srgbClr val="88A44D"/>
                </a:solidFill>
              </a:rPr>
              <a:t/>
            </a:r>
            <a:br>
              <a:rPr lang="hu-HU" sz="3300" dirty="0">
                <a:solidFill>
                  <a:srgbClr val="88A44D"/>
                </a:solidFill>
              </a:rPr>
            </a:br>
            <a:r>
              <a:rPr lang="hu-HU" sz="2700" dirty="0">
                <a:solidFill>
                  <a:schemeClr val="accent3"/>
                </a:solidFill>
              </a:rPr>
              <a:t>A Semmelweis Tudáshálózat tartalma </a:t>
            </a:r>
            <a:br>
              <a:rPr lang="hu-HU" sz="2700" dirty="0">
                <a:solidFill>
                  <a:schemeClr val="accent3"/>
                </a:solidFill>
              </a:rPr>
            </a:br>
            <a:r>
              <a:rPr lang="hu-HU" sz="2700" dirty="0" smtClean="0">
                <a:solidFill>
                  <a:schemeClr val="accent3"/>
                </a:solidFill>
              </a:rPr>
              <a:t>Köszönet a kiemelkedő tartalmú programok</a:t>
            </a:r>
            <a:br>
              <a:rPr lang="hu-HU" sz="2700" dirty="0" smtClean="0">
                <a:solidFill>
                  <a:schemeClr val="accent3"/>
                </a:solidFill>
              </a:rPr>
            </a:br>
            <a:r>
              <a:rPr lang="hu-HU" sz="2700" dirty="0" smtClean="0">
                <a:solidFill>
                  <a:schemeClr val="accent3"/>
                </a:solidFill>
              </a:rPr>
              <a:t>előadóinak</a:t>
            </a:r>
            <a:r>
              <a:rPr lang="hu-HU" sz="2400" dirty="0" smtClean="0">
                <a:solidFill>
                  <a:schemeClr val="accent3"/>
                </a:solidFill>
              </a:rPr>
              <a:t/>
            </a:r>
            <a:br>
              <a:rPr lang="hu-HU" sz="2400" dirty="0" smtClean="0">
                <a:solidFill>
                  <a:schemeClr val="accent3"/>
                </a:solidFill>
              </a:rPr>
            </a:br>
            <a:endParaRPr lang="hu-HU" sz="2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1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251772"/>
            <a:ext cx="91440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hu-HU" sz="22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Dr. Major László és szerzőtársai</a:t>
            </a:r>
            <a:r>
              <a:rPr lang="hu-HU" sz="2000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  <a:br>
              <a:rPr lang="hu-HU" sz="2000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hu-HU" sz="1900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(Semmelweis Egyetem, Biztonságtechnikai és Logisztikai Igazgatóság, igazgató)</a:t>
            </a:r>
            <a:r>
              <a:rPr lang="hu-HU" sz="2000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	</a:t>
            </a:r>
            <a:r>
              <a:rPr lang="hu-HU" sz="2400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hu-HU" sz="2400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</a:br>
            <a:endParaRPr lang="hu-HU" sz="2400" dirty="0" smtClean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endParaRPr lang="hu-HU" sz="2400" dirty="0" smtClean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hu-HU" sz="2400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hu-HU" sz="2400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hu-HU" sz="2800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A katasztrófa felszámolás egészségügyi alapjai c. könyv bemutatója	</a:t>
            </a:r>
            <a:br>
              <a:rPr lang="hu-HU" sz="2800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hu-HU" sz="2800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hu-HU" sz="2800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hu-HU" sz="2800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2010 november 10. 16:30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29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A katasztrófa felszámolás egészségügyi alapjai c. </a:t>
            </a:r>
            <a:r>
              <a:rPr lang="hu-HU" sz="2400" dirty="0" smtClean="0"/>
              <a:t>könyv </a:t>
            </a:r>
            <a:r>
              <a:rPr lang="hu-HU" sz="2400" dirty="0"/>
              <a:t>bemutatója</a:t>
            </a:r>
          </a:p>
        </p:txBody>
      </p:sp>
      <p:pic>
        <p:nvPicPr>
          <p:cNvPr id="5122" name="Picture 2" descr="K:\Képek\2010 Író olvasó találkozó\DSC0121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K:\Képek\2010 Író olvasó találkozó\DSC0120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132856"/>
            <a:ext cx="403244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5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0844" y="-142042"/>
            <a:ext cx="8229600" cy="4464496"/>
          </a:xfrm>
        </p:spPr>
        <p:txBody>
          <a:bodyPr>
            <a:normAutofit/>
          </a:bodyPr>
          <a:lstStyle/>
          <a:p>
            <a:r>
              <a:rPr lang="hu-HU" sz="2200" b="1" dirty="0">
                <a:solidFill>
                  <a:schemeClr val="accent1"/>
                </a:solidFill>
              </a:rPr>
              <a:t>Gál Eszter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>(Testnevelési és Sporttudományi Kar)</a:t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2800" dirty="0" smtClean="0"/>
              <a:t>Bizalom </a:t>
            </a:r>
            <a:r>
              <a:rPr lang="hu-HU" sz="2800" dirty="0"/>
              <a:t>a test iránt: testtudati módszerek </a:t>
            </a:r>
            <a:r>
              <a:rPr lang="hu-HU" sz="2800" dirty="0" smtClean="0"/>
              <a:t>II.</a:t>
            </a:r>
            <a:br>
              <a:rPr lang="hu-HU" sz="2800" dirty="0" smtClean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2010</a:t>
            </a:r>
            <a:r>
              <a:rPr lang="hu-HU" sz="2800" dirty="0"/>
              <a:t>. november 23. 13 óra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8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1625" y="486053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hu-HU" sz="3100" dirty="0"/>
              <a:t>Bizalom a test iránt: testtudati módszerek II</a:t>
            </a:r>
            <a:r>
              <a:rPr lang="hu-HU" sz="3600" dirty="0"/>
              <a:t>.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7170" name="Picture 2" descr="K:\Támop\Események Dokumentációi\TF\TÁMOP beszámoló 2011. március 24\Testtudomány Műhely\P102080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1485232"/>
            <a:ext cx="3024000" cy="4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21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9687" y="-79899"/>
            <a:ext cx="8229600" cy="3706008"/>
          </a:xfrm>
        </p:spPr>
        <p:txBody>
          <a:bodyPr>
            <a:normAutofit/>
          </a:bodyPr>
          <a:lstStyle/>
          <a:p>
            <a:r>
              <a:rPr lang="hu-HU" sz="2200" b="1" dirty="0">
                <a:solidFill>
                  <a:schemeClr val="accent1"/>
                </a:solidFill>
              </a:rPr>
              <a:t>dr. </a:t>
            </a:r>
            <a:r>
              <a:rPr lang="hu-HU" sz="2200" b="1" dirty="0" err="1">
                <a:solidFill>
                  <a:schemeClr val="accent1"/>
                </a:solidFill>
              </a:rPr>
              <a:t>Rubovszky</a:t>
            </a:r>
            <a:r>
              <a:rPr lang="hu-HU" sz="2200" b="1" dirty="0">
                <a:solidFill>
                  <a:schemeClr val="accent1"/>
                </a:solidFill>
              </a:rPr>
              <a:t> </a:t>
            </a:r>
            <a:r>
              <a:rPr lang="hu-HU" sz="2200" b="1" dirty="0" smtClean="0">
                <a:solidFill>
                  <a:schemeClr val="accent1"/>
                </a:solidFill>
              </a:rPr>
              <a:t>András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(a </a:t>
            </a:r>
            <a:r>
              <a:rPr lang="hu-HU" sz="2400" dirty="0"/>
              <a:t>Széchenyi Társaság </a:t>
            </a:r>
            <a:r>
              <a:rPr lang="hu-HU" sz="2400" dirty="0" smtClean="0"/>
              <a:t>főtitkára)</a:t>
            </a:r>
            <a:br>
              <a:rPr lang="hu-HU" sz="2400" dirty="0" smtClean="0"/>
            </a:b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2800" dirty="0" smtClean="0"/>
              <a:t>"Gróf Széchenyi István hatása hazánk sportkultúrájára" című könyv bemutatója</a:t>
            </a:r>
            <a:br>
              <a:rPr lang="hu-HU" sz="2800" dirty="0" smtClean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2010</a:t>
            </a:r>
            <a:r>
              <a:rPr lang="hu-HU" sz="2800" dirty="0"/>
              <a:t>. december 8. 14 </a:t>
            </a:r>
            <a:r>
              <a:rPr lang="hu-HU" sz="2800" dirty="0" smtClean="0"/>
              <a:t>óra</a:t>
            </a:r>
            <a:endParaRPr lang="hu-HU" sz="2800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6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400" dirty="0" smtClean="0">
                <a:solidFill>
                  <a:srgbClr val="88A44D"/>
                </a:solidFill>
              </a:rPr>
              <a:t>Célkitűzések</a:t>
            </a:r>
            <a:endParaRPr lang="en-US" sz="2400" dirty="0" smtClean="0">
              <a:solidFill>
                <a:srgbClr val="88A44D"/>
              </a:solidFill>
            </a:endParaRPr>
          </a:p>
        </p:txBody>
      </p:sp>
      <p:sp>
        <p:nvSpPr>
          <p:cNvPr id="15363" name="Tartalom helye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hu-HU" dirty="0" smtClean="0"/>
              <a:t>az egyetemi könyvtárhálózat integrációjának jobb összehangolása</a:t>
            </a:r>
          </a:p>
          <a:p>
            <a:pPr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hu-HU" dirty="0" smtClean="0"/>
              <a:t>  </a:t>
            </a:r>
            <a:r>
              <a:rPr lang="hu-HU" sz="1600" dirty="0" smtClean="0"/>
              <a:t>(3 kari, 1 tanszékcsoporti és 32 tanszéki könyvtár - Központi Könyvtár)</a:t>
            </a:r>
          </a:p>
          <a:p>
            <a:pPr eaLnBrk="1" hangingPunct="1">
              <a:lnSpc>
                <a:spcPct val="150000"/>
              </a:lnSpc>
            </a:pPr>
            <a:r>
              <a:rPr lang="hu-HU" dirty="0" smtClean="0"/>
              <a:t>szolgáltatásfejlesztés – a felhasználói kör bővítése </a:t>
            </a:r>
          </a:p>
          <a:p>
            <a:pPr eaLnBrk="1" hangingPunct="1">
              <a:lnSpc>
                <a:spcPct val="150000"/>
              </a:lnSpc>
            </a:pPr>
            <a:endParaRPr lang="hu-HU" dirty="0" smtClean="0"/>
          </a:p>
          <a:p>
            <a:pPr eaLnBrk="1" hangingPunct="1">
              <a:lnSpc>
                <a:spcPct val="150000"/>
              </a:lnSpc>
            </a:pPr>
            <a:r>
              <a:rPr lang="hu-HU" dirty="0" smtClean="0"/>
              <a:t>az erőforrások többirányú fejlesztése</a:t>
            </a:r>
            <a:endParaRPr lang="en-US" dirty="0" smtClean="0"/>
          </a:p>
        </p:txBody>
      </p:sp>
      <p:sp>
        <p:nvSpPr>
          <p:cNvPr id="7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"Gróf Széchenyi István hatása hazánk sportkultúrájára" című könyv bemutatója</a:t>
            </a:r>
          </a:p>
        </p:txBody>
      </p:sp>
      <p:pic>
        <p:nvPicPr>
          <p:cNvPr id="9218" name="Picture 2" descr="K:\Támop\Események Dokumentációi\TF\TÁMOP beszámoló 2011. március 24\Széchenyi könyvbemutató\P102084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936" y="1773264"/>
            <a:ext cx="3024000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2348880"/>
            <a:ext cx="4032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12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3190" y="506027"/>
            <a:ext cx="8229600" cy="3530608"/>
          </a:xfrm>
        </p:spPr>
        <p:txBody>
          <a:bodyPr>
            <a:normAutofit fontScale="90000"/>
          </a:bodyPr>
          <a:lstStyle/>
          <a:p>
            <a:r>
              <a:rPr lang="hu-HU" sz="2400" b="1" dirty="0">
                <a:solidFill>
                  <a:schemeClr val="accent1"/>
                </a:solidFill>
              </a:rPr>
              <a:t>dr. Szabó </a:t>
            </a:r>
            <a:r>
              <a:rPr lang="hu-HU" sz="2400" b="1" dirty="0" smtClean="0">
                <a:solidFill>
                  <a:schemeClr val="accent1"/>
                </a:solidFill>
              </a:rPr>
              <a:t>Lajos</a:t>
            </a:r>
            <a:r>
              <a:rPr lang="hu-HU" sz="2400" b="1" dirty="0">
                <a:solidFill>
                  <a:schemeClr val="accent1"/>
                </a:solidFill>
              </a:rPr>
              <a:t> </a:t>
            </a:r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dirty="0" smtClean="0"/>
              <a:t>(</a:t>
            </a:r>
            <a:r>
              <a:rPr lang="hu-HU" sz="2700" dirty="0"/>
              <a:t>a Magyar Sportmúzeum igazgatója</a:t>
            </a:r>
            <a:r>
              <a:rPr lang="hu-HU" sz="2700" dirty="0" smtClean="0"/>
              <a:t>)</a:t>
            </a:r>
            <a:br>
              <a:rPr lang="hu-HU" sz="2700" dirty="0" smtClean="0"/>
            </a:b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100" dirty="0" smtClean="0"/>
              <a:t>"Hazai </a:t>
            </a:r>
            <a:r>
              <a:rPr lang="hu-HU" sz="3100" dirty="0"/>
              <a:t>vadászatok és sport Magyarországon" </a:t>
            </a:r>
            <a:r>
              <a:rPr lang="hu-HU" sz="3100" dirty="0" smtClean="0"/>
              <a:t/>
            </a:r>
            <a:br>
              <a:rPr lang="hu-HU" sz="3100" dirty="0" smtClean="0"/>
            </a:br>
            <a:r>
              <a:rPr lang="hu-HU" sz="3100" dirty="0" smtClean="0"/>
              <a:t>című </a:t>
            </a:r>
            <a:r>
              <a:rPr lang="hu-HU" sz="3100" dirty="0"/>
              <a:t>1857-es kiadvány </a:t>
            </a:r>
            <a:r>
              <a:rPr lang="hu-HU" sz="3100" dirty="0" smtClean="0"/>
              <a:t>bemutatása</a:t>
            </a:r>
            <a:br>
              <a:rPr lang="hu-HU" sz="3100" dirty="0" smtClean="0"/>
            </a:br>
            <a:r>
              <a:rPr lang="hu-HU" sz="3100" dirty="0" smtClean="0"/>
              <a:t/>
            </a:r>
            <a:br>
              <a:rPr lang="hu-HU" sz="3100" dirty="0" smtClean="0"/>
            </a:br>
            <a:r>
              <a:rPr lang="hu-HU" sz="3100" dirty="0" smtClean="0"/>
              <a:t>2010</a:t>
            </a:r>
            <a:r>
              <a:rPr lang="hu-HU" sz="3100" dirty="0"/>
              <a:t>. december 8. </a:t>
            </a:r>
            <a:r>
              <a:rPr lang="hu-HU" sz="3100" dirty="0" smtClean="0"/>
              <a:t>14 óra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29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"Hazai vadászatok és sport Magyarországon" című 1857-es kiadvány bemutatása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032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4" y="2204864"/>
            <a:ext cx="4032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89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4177" y="177554"/>
            <a:ext cx="8229600" cy="3895328"/>
          </a:xfrm>
        </p:spPr>
        <p:txBody>
          <a:bodyPr>
            <a:normAutofit fontScale="90000"/>
          </a:bodyPr>
          <a:lstStyle/>
          <a:p>
            <a:r>
              <a:rPr lang="hu-HU" sz="2400" b="1" dirty="0">
                <a:solidFill>
                  <a:schemeClr val="accent1"/>
                </a:solidFill>
              </a:rPr>
              <a:t>Szentpéteri </a:t>
            </a:r>
            <a:r>
              <a:rPr lang="hu-HU" sz="2400" b="1" dirty="0" smtClean="0">
                <a:solidFill>
                  <a:schemeClr val="accent1"/>
                </a:solidFill>
              </a:rPr>
              <a:t>Klára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(szobrászművész)</a:t>
            </a:r>
            <a:r>
              <a:rPr lang="hu-HU" sz="3200" dirty="0"/>
              <a:t/>
            </a:r>
            <a:br>
              <a:rPr lang="hu-HU" sz="3200" dirty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100" dirty="0" smtClean="0"/>
              <a:t>Grácia </a:t>
            </a:r>
            <a:r>
              <a:rPr lang="hu-HU" sz="3100" dirty="0"/>
              <a:t>- egy testnevelő tanár statikus gyakorlatai a </a:t>
            </a:r>
            <a:r>
              <a:rPr lang="hu-HU" sz="3100" dirty="0" smtClean="0"/>
              <a:t>képzőművészetben</a:t>
            </a:r>
            <a:br>
              <a:rPr lang="hu-HU" sz="3100" dirty="0" smtClean="0"/>
            </a:br>
            <a:r>
              <a:rPr lang="hu-HU" sz="3100" dirty="0" smtClean="0"/>
              <a:t/>
            </a:r>
            <a:br>
              <a:rPr lang="hu-HU" sz="3100" dirty="0" smtClean="0"/>
            </a:br>
            <a:r>
              <a:rPr lang="hu-HU" sz="3100" dirty="0" smtClean="0"/>
              <a:t>2010</a:t>
            </a:r>
            <a:r>
              <a:rPr lang="hu-HU" sz="3100" dirty="0"/>
              <a:t>. december 9. 13 óra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41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Grácia - egy testnevelő tanár statikus gyakorlatai a képzőművészetben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601183"/>
            <a:ext cx="4032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601183"/>
            <a:ext cx="4032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45058" name="Picture 2" descr="K:\Támop\Események Dokumentációi\TF\TÁMOP beszámoló 2011. március 24\Szentpéteri kiállítás\P10208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163" y="4008268"/>
            <a:ext cx="3130859" cy="23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72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4954" y="514905"/>
            <a:ext cx="8229600" cy="3821599"/>
          </a:xfrm>
        </p:spPr>
        <p:txBody>
          <a:bodyPr>
            <a:normAutofit fontScale="90000"/>
          </a:bodyPr>
          <a:lstStyle/>
          <a:p>
            <a:r>
              <a:rPr lang="hu-HU" sz="2200" b="1" dirty="0">
                <a:solidFill>
                  <a:schemeClr val="accent1"/>
                </a:solidFill>
              </a:rPr>
              <a:t>Kovács </a:t>
            </a:r>
            <a:r>
              <a:rPr lang="hu-HU" sz="2200" b="1" dirty="0" smtClean="0">
                <a:solidFill>
                  <a:schemeClr val="accent1"/>
                </a:solidFill>
              </a:rPr>
              <a:t>Péter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(papír-</a:t>
            </a:r>
            <a:r>
              <a:rPr lang="hu-HU" sz="2400" dirty="0"/>
              <a:t>, bőr-, </a:t>
            </a:r>
            <a:r>
              <a:rPr lang="hu-HU" sz="2400" dirty="0" smtClean="0"/>
              <a:t>könyvrestaurátor)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/>
              <a:t/>
            </a:r>
            <a:br>
              <a:rPr lang="hu-HU" sz="3200" dirty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100" dirty="0" smtClean="0"/>
              <a:t>Infekció </a:t>
            </a:r>
            <a:r>
              <a:rPr lang="hu-HU" sz="3100" dirty="0"/>
              <a:t>a könyvtárban - Ízelítő a </a:t>
            </a:r>
            <a:r>
              <a:rPr lang="hu-HU" sz="3100" dirty="0" smtClean="0"/>
              <a:t>Központi</a:t>
            </a:r>
            <a:br>
              <a:rPr lang="hu-HU" sz="3100" dirty="0" smtClean="0"/>
            </a:br>
            <a:r>
              <a:rPr lang="hu-HU" sz="3100" dirty="0" smtClean="0"/>
              <a:t>Könyvtár </a:t>
            </a:r>
            <a:r>
              <a:rPr lang="hu-HU" sz="3100" dirty="0"/>
              <a:t>muzeális gyűjteményének restaurálási </a:t>
            </a:r>
            <a:r>
              <a:rPr lang="hu-HU" sz="3100" dirty="0" smtClean="0"/>
              <a:t>munkálataiból</a:t>
            </a:r>
            <a:br>
              <a:rPr lang="hu-HU" sz="3100" dirty="0" smtClean="0"/>
            </a:br>
            <a:r>
              <a:rPr lang="hu-HU" sz="3100" dirty="0" smtClean="0"/>
              <a:t/>
            </a:r>
            <a:br>
              <a:rPr lang="hu-HU" sz="3100" dirty="0" smtClean="0"/>
            </a:br>
            <a:r>
              <a:rPr lang="hu-HU" sz="3100" dirty="0" smtClean="0"/>
              <a:t>2011</a:t>
            </a:r>
            <a:r>
              <a:rPr lang="hu-HU" sz="3100" dirty="0"/>
              <a:t>. április 7. csütörtök, 14 </a:t>
            </a:r>
            <a:r>
              <a:rPr lang="hu-HU" sz="3100" dirty="0" smtClean="0"/>
              <a:t>óra</a:t>
            </a:r>
            <a:endParaRPr lang="hu-HU" sz="3100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44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4800" y="237477"/>
            <a:ext cx="8534400" cy="758825"/>
          </a:xfrm>
        </p:spPr>
        <p:txBody>
          <a:bodyPr>
            <a:noAutofit/>
          </a:bodyPr>
          <a:lstStyle/>
          <a:p>
            <a:r>
              <a:rPr lang="hu-HU" sz="2000" dirty="0"/>
              <a:t>Infekció a könyvtárban - Ízelítő a Központi</a:t>
            </a:r>
            <a:br>
              <a:rPr lang="hu-HU" sz="2000" dirty="0"/>
            </a:br>
            <a:r>
              <a:rPr lang="hu-HU" sz="2000" dirty="0"/>
              <a:t>Könyvtár muzeális gyűjteményének restaurálási munkálataiból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7662" y="2290931"/>
            <a:ext cx="4032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078" y="1858883"/>
            <a:ext cx="3024000" cy="4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46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2711" y="781235"/>
            <a:ext cx="8229600" cy="3778197"/>
          </a:xfrm>
        </p:spPr>
        <p:txBody>
          <a:bodyPr>
            <a:normAutofit fontScale="90000"/>
          </a:bodyPr>
          <a:lstStyle/>
          <a:p>
            <a:r>
              <a:rPr lang="hu-HU" sz="2400" b="1" dirty="0">
                <a:solidFill>
                  <a:schemeClr val="accent1"/>
                </a:solidFill>
              </a:rPr>
              <a:t>dr. Németh Attila és Somlai </a:t>
            </a:r>
            <a:r>
              <a:rPr lang="hu-HU" sz="2400" b="1" dirty="0" smtClean="0">
                <a:solidFill>
                  <a:schemeClr val="accent1"/>
                </a:solidFill>
              </a:rPr>
              <a:t>Zsuzsanna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az </a:t>
            </a:r>
            <a:r>
              <a:rPr lang="hu-HU" sz="2400" dirty="0"/>
              <a:t>Egyetem Pszichiátriai és Pszichoterápiás Klinikájának </a:t>
            </a:r>
            <a:r>
              <a:rPr lang="hu-HU" sz="2400" dirty="0" smtClean="0"/>
              <a:t>docense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/>
              <a:t/>
            </a:r>
            <a:br>
              <a:rPr lang="hu-HU" sz="3200" dirty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100" dirty="0" smtClean="0"/>
              <a:t>Tanulni </a:t>
            </a:r>
            <a:r>
              <a:rPr lang="hu-HU" sz="3100" dirty="0"/>
              <a:t>és tani-tani - másképp! - Németh Attila: Pszichiátria változatosan című könyvének </a:t>
            </a:r>
            <a:r>
              <a:rPr lang="hu-HU" sz="3100" dirty="0" smtClean="0"/>
              <a:t>bemutatója</a:t>
            </a:r>
            <a:br>
              <a:rPr lang="hu-HU" sz="3100" dirty="0" smtClean="0"/>
            </a:br>
            <a:r>
              <a:rPr lang="hu-HU" sz="3100" dirty="0" smtClean="0"/>
              <a:t/>
            </a:r>
            <a:br>
              <a:rPr lang="hu-HU" sz="3100" dirty="0" smtClean="0"/>
            </a:br>
            <a:r>
              <a:rPr lang="hu-HU" sz="3100" dirty="0" smtClean="0"/>
              <a:t>2011</a:t>
            </a:r>
            <a:r>
              <a:rPr lang="hu-HU" sz="3100" dirty="0"/>
              <a:t>. április 14. hétfő 14 </a:t>
            </a:r>
            <a:r>
              <a:rPr lang="hu-HU" sz="3100" dirty="0" smtClean="0"/>
              <a:t>óra</a:t>
            </a:r>
            <a:endParaRPr lang="hu-HU" sz="3100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83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Tanulni és tani-tani - másképp! - Németh Attila: Pszichiátria változatosan című könyvének </a:t>
            </a:r>
            <a:r>
              <a:rPr lang="hu-HU" sz="2400" dirty="0" smtClean="0"/>
              <a:t>bemutatója</a:t>
            </a:r>
            <a:endParaRPr lang="hu-HU" sz="2400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18" y="1575788"/>
            <a:ext cx="3324582" cy="471404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62" y="1575787"/>
            <a:ext cx="3701227" cy="4655321"/>
          </a:xfrm>
          <a:prstGeom prst="rect">
            <a:avLst/>
          </a:prstGeom>
        </p:spPr>
      </p:pic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37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28221" y="452762"/>
            <a:ext cx="8229600" cy="3320248"/>
          </a:xfrm>
        </p:spPr>
        <p:txBody>
          <a:bodyPr/>
          <a:lstStyle/>
          <a:p>
            <a:r>
              <a:rPr lang="hu-HU" sz="2200" b="1" dirty="0">
                <a:solidFill>
                  <a:schemeClr val="accent1"/>
                </a:solidFill>
              </a:rPr>
              <a:t>Kövecsesné Tóth </a:t>
            </a:r>
            <a:r>
              <a:rPr lang="hu-HU" sz="2200" b="1" dirty="0" smtClean="0">
                <a:solidFill>
                  <a:schemeClr val="accent1"/>
                </a:solidFill>
              </a:rPr>
              <a:t>Ágnes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 Pannon </a:t>
            </a:r>
            <a:r>
              <a:rPr lang="hu-HU" sz="2400" dirty="0"/>
              <a:t>Egyetem </a:t>
            </a:r>
            <a:r>
              <a:rPr lang="hu-HU" sz="2400" dirty="0" smtClean="0"/>
              <a:t>Közbeszerzési Igazgatója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2800" dirty="0" smtClean="0"/>
              <a:t>Zálog </a:t>
            </a:r>
            <a:r>
              <a:rPr lang="hu-HU" sz="2800" dirty="0"/>
              <a:t>a könyvtárak sikeres 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közbeszerzéséhez</a:t>
            </a:r>
            <a:br>
              <a:rPr lang="hu-HU" sz="2800" dirty="0" smtClean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2011</a:t>
            </a:r>
            <a:r>
              <a:rPr lang="hu-HU" sz="2800" dirty="0"/>
              <a:t>. </a:t>
            </a:r>
            <a:r>
              <a:rPr lang="hu-HU" sz="2800" dirty="0" smtClean="0"/>
              <a:t>április 18</a:t>
            </a:r>
            <a:r>
              <a:rPr lang="hu-HU" sz="2800" dirty="0"/>
              <a:t>. hétfő 14 óra</a:t>
            </a:r>
            <a:r>
              <a:rPr lang="hu-HU" dirty="0"/>
              <a:t>	</a:t>
            </a:r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35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400" dirty="0" smtClean="0">
                <a:solidFill>
                  <a:srgbClr val="88A44D"/>
                </a:solidFill>
              </a:rPr>
              <a:t>Semmelweis Tudáshálózat</a:t>
            </a:r>
            <a:endParaRPr lang="en-US" sz="2400" dirty="0" smtClean="0">
              <a:solidFill>
                <a:srgbClr val="88A44D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 smtClean="0"/>
              <a:t>a projekt időtartama: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		</a:t>
            </a:r>
            <a:r>
              <a:rPr lang="hu-HU" dirty="0" smtClean="0">
                <a:solidFill>
                  <a:srgbClr val="FF0000"/>
                </a:solidFill>
              </a:rPr>
              <a:t>2010. szeptember 23 - 2011. szeptember 23.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hu-HU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 smtClean="0"/>
              <a:t>együttműködő partnerek: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hu-HU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		a Testnevelési és Sporttudományi Kar Könyvtára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		az Egészségtudományi Kar Könyvtára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hu-HU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 smtClean="0"/>
              <a:t>elnyert támogatás:</a:t>
            </a:r>
          </a:p>
          <a:p>
            <a:pPr marL="274320" indent="-27432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22.695.802 Ft</a:t>
            </a:r>
            <a:endParaRPr lang="en-US" dirty="0"/>
          </a:p>
        </p:txBody>
      </p:sp>
      <p:sp>
        <p:nvSpPr>
          <p:cNvPr id="7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13" name="Dia számának hely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Zálog a könyvtárak sikeres </a:t>
            </a:r>
            <a:br>
              <a:rPr lang="hu-HU" sz="2400" dirty="0"/>
            </a:br>
            <a:r>
              <a:rPr lang="hu-HU" sz="2400" dirty="0"/>
              <a:t>közbeszerzéséhez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451" y="2383404"/>
            <a:ext cx="4032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03" t="8962" r="8269"/>
          <a:stretch/>
        </p:blipFill>
        <p:spPr bwMode="auto">
          <a:xfrm>
            <a:off x="727667" y="1847386"/>
            <a:ext cx="3196263" cy="3754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71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4956" y="461637"/>
            <a:ext cx="8229600" cy="3129140"/>
          </a:xfrm>
        </p:spPr>
        <p:txBody>
          <a:bodyPr>
            <a:normAutofit fontScale="90000"/>
          </a:bodyPr>
          <a:lstStyle/>
          <a:p>
            <a:r>
              <a:rPr lang="hu-HU" sz="2400" b="1" dirty="0">
                <a:solidFill>
                  <a:schemeClr val="accent1"/>
                </a:solidFill>
              </a:rPr>
              <a:t>Dr. Kovács </a:t>
            </a:r>
            <a:r>
              <a:rPr lang="hu-HU" sz="2400" b="1" dirty="0" smtClean="0">
                <a:solidFill>
                  <a:schemeClr val="accent1"/>
                </a:solidFill>
              </a:rPr>
              <a:t>József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(egyetemi tanár)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100" dirty="0" smtClean="0"/>
              <a:t>Publikációs </a:t>
            </a:r>
            <a:r>
              <a:rPr lang="hu-HU" sz="3100" dirty="0"/>
              <a:t>etika - a tudományos publikációkkal kapcsolatos etikai kérdések</a:t>
            </a:r>
            <a:r>
              <a:rPr lang="hu-HU" sz="3100" dirty="0" smtClean="0"/>
              <a:t>.</a:t>
            </a:r>
            <a:br>
              <a:rPr lang="hu-HU" sz="3100" dirty="0" smtClean="0"/>
            </a:br>
            <a:r>
              <a:rPr lang="hu-HU" sz="3100" dirty="0" smtClean="0"/>
              <a:t/>
            </a:r>
            <a:br>
              <a:rPr lang="hu-HU" sz="3100" dirty="0" smtClean="0"/>
            </a:br>
            <a:r>
              <a:rPr lang="hu-HU" sz="3100" dirty="0" smtClean="0"/>
              <a:t>2011</a:t>
            </a:r>
            <a:r>
              <a:rPr lang="hu-HU" sz="3100" dirty="0"/>
              <a:t>. május 5. csütörtök, 14 </a:t>
            </a:r>
            <a:r>
              <a:rPr lang="hu-HU" sz="3100" dirty="0" smtClean="0"/>
              <a:t>óra</a:t>
            </a:r>
            <a:endParaRPr lang="hu-HU" sz="3100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9789" y="-53266"/>
            <a:ext cx="8229600" cy="1143000"/>
          </a:xfrm>
        </p:spPr>
        <p:txBody>
          <a:bodyPr>
            <a:noAutofit/>
          </a:bodyPr>
          <a:lstStyle/>
          <a:p>
            <a:r>
              <a:rPr lang="hu-HU" sz="2400" dirty="0"/>
              <a:t>Publikációs etika - a tudományos publikációkkal kapcsolatos etikai kérdések</a:t>
            </a:r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40" y="1771090"/>
            <a:ext cx="2473247" cy="3773011"/>
          </a:xfrm>
          <a:prstGeom prst="rect">
            <a:avLst/>
          </a:prstGeom>
        </p:spPr>
      </p:pic>
      <p:pic>
        <p:nvPicPr>
          <p:cNvPr id="3074" name="Picture 2" descr="K:\Képek\2011.04.04. támop\Új mappa (10)\DSCN22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973" y="1966400"/>
            <a:ext cx="4509856" cy="338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30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0911" y="-133166"/>
            <a:ext cx="8229600" cy="3796757"/>
          </a:xfrm>
        </p:spPr>
        <p:txBody>
          <a:bodyPr>
            <a:normAutofit fontScale="90000"/>
          </a:bodyPr>
          <a:lstStyle/>
          <a:p>
            <a:r>
              <a:rPr lang="hu-HU" sz="2400" b="1" dirty="0">
                <a:solidFill>
                  <a:schemeClr val="accent1"/>
                </a:solidFill>
              </a:rPr>
              <a:t>Dr. Táncos László, Ősi Zsolt és Vince </a:t>
            </a:r>
            <a:r>
              <a:rPr lang="hu-HU" sz="2400" b="1" dirty="0" smtClean="0">
                <a:solidFill>
                  <a:schemeClr val="accent1"/>
                </a:solidFill>
              </a:rPr>
              <a:t>Judit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(Semmelweis </a:t>
            </a:r>
            <a:r>
              <a:rPr lang="hu-HU" sz="2400" dirty="0"/>
              <a:t>Kiadó </a:t>
            </a:r>
            <a:r>
              <a:rPr lang="hu-HU" sz="2400" dirty="0" smtClean="0"/>
              <a:t>Kft.)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100" dirty="0" smtClean="0"/>
              <a:t>Könyv </a:t>
            </a:r>
            <a:r>
              <a:rPr lang="hu-HU" sz="3100" dirty="0"/>
              <a:t>- papír nélkül - E könyv kiadás és forgalmazás a Semmelweis Kiadó </a:t>
            </a:r>
            <a:r>
              <a:rPr lang="hu-HU" sz="3100" dirty="0" smtClean="0"/>
              <a:t>gyakorlatában</a:t>
            </a:r>
            <a:br>
              <a:rPr lang="hu-HU" sz="3100" dirty="0" smtClean="0"/>
            </a:br>
            <a:r>
              <a:rPr lang="hu-HU" sz="3100" dirty="0"/>
              <a:t>	</a:t>
            </a:r>
            <a:r>
              <a:rPr lang="hu-HU" sz="3100" dirty="0" smtClean="0"/>
              <a:t/>
            </a:r>
            <a:br>
              <a:rPr lang="hu-HU" sz="3100" dirty="0" smtClean="0"/>
            </a:br>
            <a:r>
              <a:rPr lang="hu-HU" sz="3100" dirty="0" smtClean="0"/>
              <a:t>2011</a:t>
            </a:r>
            <a:r>
              <a:rPr lang="hu-HU" sz="3100" dirty="0"/>
              <a:t>. május 10. kedd, 14 </a:t>
            </a:r>
            <a:r>
              <a:rPr lang="hu-HU" sz="3100" dirty="0" smtClean="0"/>
              <a:t>óra</a:t>
            </a:r>
            <a:endParaRPr lang="hu-HU" sz="3100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60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>
                <a:solidFill>
                  <a:schemeClr val="accent3"/>
                </a:solidFill>
              </a:rPr>
              <a:t>Könyv - papír nélkül - E könyv kiadás és forgalmazás a Semmelweis Kiadó gyakorlatában</a:t>
            </a:r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1026" name="Picture 2" descr="C:\Users\zszluka\AppData\Local\Microsoft\Windows\Temporary Internet Files\Content.Outlook\AE9ZZF2R\sem0627_1 képaláírás a szövegben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94" y="1756954"/>
            <a:ext cx="6193284" cy="412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34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4955" y="1047566"/>
            <a:ext cx="8229600" cy="3093630"/>
          </a:xfrm>
        </p:spPr>
        <p:txBody>
          <a:bodyPr>
            <a:normAutofit fontScale="90000"/>
          </a:bodyPr>
          <a:lstStyle/>
          <a:p>
            <a:r>
              <a:rPr lang="hu-HU" sz="2400" b="1" dirty="0">
                <a:solidFill>
                  <a:schemeClr val="accent1"/>
                </a:solidFill>
              </a:rPr>
              <a:t>Dr. </a:t>
            </a:r>
            <a:r>
              <a:rPr lang="hu-HU" sz="2400" b="1" dirty="0" err="1">
                <a:solidFill>
                  <a:schemeClr val="accent1"/>
                </a:solidFill>
              </a:rPr>
              <a:t>Geges</a:t>
            </a:r>
            <a:r>
              <a:rPr lang="hu-HU" sz="2400" b="1" dirty="0">
                <a:solidFill>
                  <a:schemeClr val="accent1"/>
                </a:solidFill>
              </a:rPr>
              <a:t> </a:t>
            </a:r>
            <a:r>
              <a:rPr lang="hu-HU" sz="2400" b="1" dirty="0" smtClean="0">
                <a:solidFill>
                  <a:schemeClr val="accent1"/>
                </a:solidFill>
              </a:rPr>
              <a:t>József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Ovidius </a:t>
            </a:r>
            <a:r>
              <a:rPr lang="hu-HU" sz="2400" dirty="0"/>
              <a:t>Marketing </a:t>
            </a:r>
            <a:r>
              <a:rPr lang="hu-HU" sz="2400" dirty="0" err="1"/>
              <a:t>Co</a:t>
            </a:r>
            <a:r>
              <a:rPr lang="hu-HU" sz="2400" dirty="0"/>
              <a:t>, </a:t>
            </a:r>
            <a:r>
              <a:rPr lang="hu-HU" sz="2400" dirty="0" smtClean="0"/>
              <a:t>Ltd.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/>
              <a:t/>
            </a:r>
            <a:br>
              <a:rPr lang="hu-HU" sz="3200" dirty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100" dirty="0" smtClean="0"/>
              <a:t>A </a:t>
            </a:r>
            <a:r>
              <a:rPr lang="hu-HU" sz="3100" dirty="0"/>
              <a:t>szemantikus web keresőgépek </a:t>
            </a:r>
            <a:r>
              <a:rPr lang="hu-HU" sz="3100" dirty="0" smtClean="0"/>
              <a:t>bemutatása</a:t>
            </a:r>
            <a:br>
              <a:rPr lang="hu-HU" sz="3100" dirty="0" smtClean="0"/>
            </a:br>
            <a:r>
              <a:rPr lang="hu-HU" sz="3100" dirty="0" smtClean="0"/>
              <a:t/>
            </a:r>
            <a:br>
              <a:rPr lang="hu-HU" sz="3100" dirty="0" smtClean="0"/>
            </a:br>
            <a:r>
              <a:rPr lang="hu-HU" sz="3100" dirty="0" smtClean="0"/>
              <a:t>2011</a:t>
            </a:r>
            <a:r>
              <a:rPr lang="hu-HU" sz="3100" dirty="0"/>
              <a:t>. május 12. csütörtök, 14 óra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27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/>
              <a:t>A szemantikus web keresőgépek bemutatása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4032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84" y="2204864"/>
            <a:ext cx="4032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83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0845" y="-88777"/>
            <a:ext cx="8229600" cy="4219121"/>
          </a:xfrm>
        </p:spPr>
        <p:txBody>
          <a:bodyPr>
            <a:noAutofit/>
          </a:bodyPr>
          <a:lstStyle/>
          <a:p>
            <a:r>
              <a:rPr lang="hu-HU" sz="2200" b="1" dirty="0" err="1">
                <a:solidFill>
                  <a:schemeClr val="accent1"/>
                </a:solidFill>
              </a:rPr>
              <a:t>Reigl</a:t>
            </a:r>
            <a:r>
              <a:rPr lang="hu-HU" sz="2200" b="1" dirty="0">
                <a:solidFill>
                  <a:schemeClr val="accent1"/>
                </a:solidFill>
              </a:rPr>
              <a:t> </a:t>
            </a:r>
            <a:r>
              <a:rPr lang="hu-HU" sz="2200" b="1" dirty="0" smtClean="0">
                <a:solidFill>
                  <a:schemeClr val="accent1"/>
                </a:solidFill>
              </a:rPr>
              <a:t>Mariann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(Testnevelési </a:t>
            </a:r>
            <a:r>
              <a:rPr lang="hu-HU" sz="2400" dirty="0"/>
              <a:t>és Sporttudományi Kar, </a:t>
            </a:r>
            <a:r>
              <a:rPr lang="hu-HU" sz="2400" dirty="0" smtClean="0"/>
              <a:t>docens)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2800" dirty="0" smtClean="0"/>
              <a:t>Testnevelési </a:t>
            </a:r>
            <a:r>
              <a:rPr lang="hu-HU" sz="2800" dirty="0"/>
              <a:t>játékok: elmélet és gyakorlat 400 játék testnevelőknek és sportszakembereknek című könyvének </a:t>
            </a:r>
            <a:r>
              <a:rPr lang="hu-HU" sz="2800" dirty="0" smtClean="0"/>
              <a:t>bemutatója</a:t>
            </a:r>
            <a:br>
              <a:rPr lang="hu-HU" sz="2800" dirty="0" smtClean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2011</a:t>
            </a:r>
            <a:r>
              <a:rPr lang="hu-HU" sz="2800" dirty="0"/>
              <a:t>. május 17. 12 </a:t>
            </a:r>
            <a:r>
              <a:rPr lang="hu-HU" sz="2800" dirty="0" smtClean="0"/>
              <a:t>óra</a:t>
            </a:r>
            <a:endParaRPr lang="hu-HU" sz="2800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19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2043" y="414528"/>
            <a:ext cx="9001957" cy="1143000"/>
          </a:xfrm>
        </p:spPr>
        <p:txBody>
          <a:bodyPr>
            <a:noAutofit/>
          </a:bodyPr>
          <a:lstStyle/>
          <a:p>
            <a:r>
              <a:rPr lang="hu-HU" sz="2300" dirty="0"/>
              <a:t>Testnevelési játékok: elmélet és gyakorlat 400 játék testnevelőknek és sportszakembereknek című könyvének bemutatója</a:t>
            </a:r>
            <a:r>
              <a:rPr lang="hu-HU" sz="3200" dirty="0"/>
              <a:t/>
            </a:r>
            <a:br>
              <a:rPr lang="hu-HU" sz="3200" dirty="0"/>
            </a:br>
            <a:endParaRPr lang="hu-HU" sz="3200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577" y="2530136"/>
            <a:ext cx="3758214" cy="281866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30" y="2042785"/>
            <a:ext cx="4668427" cy="3501320"/>
          </a:xfrm>
          <a:prstGeom prst="rect">
            <a:avLst/>
          </a:prstGeom>
        </p:spPr>
      </p:pic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1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54854" y="-292962"/>
            <a:ext cx="8229600" cy="4560419"/>
          </a:xfrm>
        </p:spPr>
        <p:txBody>
          <a:bodyPr>
            <a:normAutofit/>
          </a:bodyPr>
          <a:lstStyle/>
          <a:p>
            <a:r>
              <a:rPr lang="hu-HU" sz="2200" b="1" dirty="0">
                <a:solidFill>
                  <a:schemeClr val="accent1"/>
                </a:solidFill>
              </a:rPr>
              <a:t>Dr. Németh </a:t>
            </a:r>
            <a:r>
              <a:rPr lang="hu-HU" sz="2200" b="1" dirty="0" smtClean="0">
                <a:solidFill>
                  <a:schemeClr val="accent1"/>
                </a:solidFill>
              </a:rPr>
              <a:t>Endre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1800" dirty="0" smtClean="0"/>
              <a:t>(adjunktus</a:t>
            </a:r>
            <a:r>
              <a:rPr lang="hu-HU" sz="1800" dirty="0"/>
              <a:t>, Semmelweis Egyetem, Testnevelési és Sporttudományi Kar, Sportági Intézet, Küzdősportok </a:t>
            </a:r>
            <a:r>
              <a:rPr lang="hu-HU" sz="1800" dirty="0" smtClean="0"/>
              <a:t>Tanszék)</a:t>
            </a:r>
            <a:r>
              <a:rPr lang="hu-HU" sz="2000" dirty="0" smtClean="0"/>
              <a:t/>
            </a:r>
            <a:br>
              <a:rPr lang="hu-HU" sz="20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2800" dirty="0" smtClean="0"/>
              <a:t>A </a:t>
            </a:r>
            <a:r>
              <a:rPr lang="hu-HU" sz="2800" dirty="0" err="1"/>
              <a:t>seppuku-tól</a:t>
            </a:r>
            <a:r>
              <a:rPr lang="hu-HU" sz="2800" dirty="0"/>
              <a:t> a </a:t>
            </a:r>
            <a:r>
              <a:rPr lang="hu-HU" sz="2800" dirty="0" err="1"/>
              <a:t>versenyjudo-ig</a:t>
            </a:r>
            <a:r>
              <a:rPr lang="hu-HU" sz="2800" dirty="0"/>
              <a:t> - </a:t>
            </a:r>
            <a:r>
              <a:rPr lang="hu-HU" sz="2800" dirty="0" err="1"/>
              <a:t>a</a:t>
            </a:r>
            <a:r>
              <a:rPr lang="hu-HU" sz="2800" dirty="0"/>
              <a:t> japán harcművészetek és küzdősportok </a:t>
            </a:r>
            <a:r>
              <a:rPr lang="hu-HU" sz="2800" dirty="0" smtClean="0"/>
              <a:t>bemutatása</a:t>
            </a:r>
            <a:br>
              <a:rPr lang="hu-HU" sz="2800" dirty="0" smtClean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2011</a:t>
            </a:r>
            <a:r>
              <a:rPr lang="hu-HU" sz="2800" dirty="0"/>
              <a:t>. május 25. szerda, 16 óra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62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400" dirty="0" smtClean="0">
                <a:solidFill>
                  <a:srgbClr val="88A44D"/>
                </a:solidFill>
              </a:rPr>
              <a:t>A pályázat tartalma</a:t>
            </a:r>
            <a:endParaRPr lang="en-US" sz="2400" dirty="0" smtClean="0">
              <a:solidFill>
                <a:srgbClr val="88A44D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301625" y="1766872"/>
            <a:ext cx="8504238" cy="45720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sz="2400" dirty="0" smtClean="0"/>
              <a:t>retrospektív, elektronikus állomány-feldolgozás</a:t>
            </a:r>
            <a:br>
              <a:rPr lang="hu-HU" sz="2400" dirty="0" smtClean="0"/>
            </a:br>
            <a:endParaRPr lang="hu-HU" sz="24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sz="2400" dirty="0" smtClean="0"/>
              <a:t>interaktív könyvtári portál + „Semmelweis Tudástár” felület</a:t>
            </a:r>
            <a:br>
              <a:rPr lang="hu-HU" sz="2400" dirty="0" smtClean="0"/>
            </a:br>
            <a:endParaRPr lang="hu-HU" sz="24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sz="2400" dirty="0"/>
              <a:t>r</a:t>
            </a:r>
            <a:r>
              <a:rPr lang="hu-HU" sz="2400" dirty="0" smtClean="0"/>
              <a:t>endezvénysorozat</a:t>
            </a:r>
            <a:br>
              <a:rPr lang="hu-HU" sz="2400" dirty="0" smtClean="0"/>
            </a:br>
            <a:endParaRPr lang="hu-HU" sz="24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sz="2400" dirty="0" smtClean="0"/>
              <a:t>könyvtárszakmai és idegen nyelvi továbbképzésen való részvétel</a:t>
            </a:r>
            <a:br>
              <a:rPr lang="hu-HU" sz="2400" dirty="0" smtClean="0"/>
            </a:br>
            <a:endParaRPr lang="hu-HU" sz="24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sz="2400" dirty="0" smtClean="0"/>
              <a:t>az SE könyvtári hálózatának tagjait bemutató kiadvány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hu-HU" dirty="0" smtClean="0"/>
          </a:p>
        </p:txBody>
      </p:sp>
      <p:sp>
        <p:nvSpPr>
          <p:cNvPr id="7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/>
              <a:t>A </a:t>
            </a:r>
            <a:r>
              <a:rPr lang="hu-HU" sz="2400" dirty="0" err="1"/>
              <a:t>seppuku-tól</a:t>
            </a:r>
            <a:r>
              <a:rPr lang="hu-HU" sz="2400" dirty="0"/>
              <a:t> </a:t>
            </a:r>
            <a:r>
              <a:rPr lang="hu-HU" sz="2400" dirty="0" err="1"/>
              <a:t>a</a:t>
            </a:r>
            <a:r>
              <a:rPr lang="hu-HU" sz="2400" dirty="0"/>
              <a:t> </a:t>
            </a:r>
            <a:r>
              <a:rPr lang="hu-HU" sz="2400" dirty="0" err="1"/>
              <a:t>versenyjudo-ig</a:t>
            </a:r>
            <a:r>
              <a:rPr lang="hu-HU" sz="2400" dirty="0"/>
              <a:t> - </a:t>
            </a:r>
            <a:r>
              <a:rPr lang="hu-HU" sz="2400" dirty="0" err="1"/>
              <a:t>a</a:t>
            </a:r>
            <a:r>
              <a:rPr lang="hu-HU" sz="2400" dirty="0"/>
              <a:t> japán harcművészetek és küzdősportok bemutatása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4032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276872"/>
            <a:ext cx="4032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39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9243" y="745723"/>
            <a:ext cx="8229600" cy="2853933"/>
          </a:xfrm>
        </p:spPr>
        <p:txBody>
          <a:bodyPr>
            <a:normAutofit fontScale="90000"/>
          </a:bodyPr>
          <a:lstStyle/>
          <a:p>
            <a:r>
              <a:rPr lang="hu-HU" sz="2400" b="1" dirty="0">
                <a:solidFill>
                  <a:schemeClr val="accent1"/>
                </a:solidFill>
              </a:rPr>
              <a:t>Dr. </a:t>
            </a:r>
            <a:r>
              <a:rPr lang="hu-HU" sz="2400" b="1" dirty="0" err="1">
                <a:solidFill>
                  <a:schemeClr val="accent1"/>
                </a:solidFill>
              </a:rPr>
              <a:t>Audikovszky</a:t>
            </a:r>
            <a:r>
              <a:rPr lang="hu-HU" sz="2400" b="1" dirty="0">
                <a:solidFill>
                  <a:schemeClr val="accent1"/>
                </a:solidFill>
              </a:rPr>
              <a:t> </a:t>
            </a:r>
            <a:r>
              <a:rPr lang="hu-HU" sz="2400" b="1" dirty="0" smtClean="0">
                <a:solidFill>
                  <a:schemeClr val="accent1"/>
                </a:solidFill>
              </a:rPr>
              <a:t>Mária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200" dirty="0" smtClean="0"/>
              <a:t>(Szent </a:t>
            </a:r>
            <a:r>
              <a:rPr lang="hu-HU" sz="2200" dirty="0"/>
              <a:t>Imre Kórház, </a:t>
            </a:r>
            <a:r>
              <a:rPr lang="hu-HU" sz="2200" dirty="0" err="1"/>
              <a:t>Lipidológiai</a:t>
            </a:r>
            <a:r>
              <a:rPr lang="hu-HU" sz="2200" dirty="0"/>
              <a:t> Profil, Profilvezető </a:t>
            </a:r>
            <a:r>
              <a:rPr lang="hu-HU" sz="2200" dirty="0" smtClean="0"/>
              <a:t>főorvos)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/>
              <a:t/>
            </a:r>
            <a:br>
              <a:rPr lang="hu-HU" sz="3200" dirty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100" dirty="0" smtClean="0"/>
              <a:t>Az </a:t>
            </a:r>
            <a:r>
              <a:rPr lang="hu-HU" sz="3100" dirty="0"/>
              <a:t>elhízás szövődménye és </a:t>
            </a:r>
            <a:r>
              <a:rPr lang="hu-HU" sz="3100" dirty="0" smtClean="0"/>
              <a:t>kezelése</a:t>
            </a:r>
            <a:br>
              <a:rPr lang="hu-HU" sz="3100" dirty="0" smtClean="0"/>
            </a:br>
            <a:r>
              <a:rPr lang="hu-HU" sz="3100" dirty="0" smtClean="0"/>
              <a:t/>
            </a:r>
            <a:br>
              <a:rPr lang="hu-HU" sz="3100" dirty="0" smtClean="0"/>
            </a:br>
            <a:r>
              <a:rPr lang="hu-HU" sz="3100" dirty="0" smtClean="0"/>
              <a:t>2011</a:t>
            </a:r>
            <a:r>
              <a:rPr lang="hu-HU" sz="3100" dirty="0"/>
              <a:t>. június 20. hétfő 15 </a:t>
            </a:r>
            <a:r>
              <a:rPr lang="hu-HU" sz="3100" dirty="0" smtClean="0"/>
              <a:t>óra</a:t>
            </a:r>
            <a:endParaRPr lang="hu-HU" sz="3100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9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/>
              <a:t>Az elhízás szövődménye és kezelése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4032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301" y="1772816"/>
            <a:ext cx="3231651" cy="4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62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9823" y="497150"/>
            <a:ext cx="8229600" cy="3359958"/>
          </a:xfrm>
        </p:spPr>
        <p:txBody>
          <a:bodyPr>
            <a:normAutofit fontScale="90000"/>
          </a:bodyPr>
          <a:lstStyle/>
          <a:p>
            <a:r>
              <a:rPr lang="hu-HU" sz="2400" b="1" dirty="0">
                <a:solidFill>
                  <a:schemeClr val="accent1"/>
                </a:solidFill>
              </a:rPr>
              <a:t>Duska </a:t>
            </a:r>
            <a:r>
              <a:rPr lang="hu-HU" sz="2400" b="1" dirty="0" smtClean="0">
                <a:solidFill>
                  <a:schemeClr val="accent1"/>
                </a:solidFill>
              </a:rPr>
              <a:t>Zsófia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200" dirty="0" smtClean="0"/>
              <a:t>(gyógytornász</a:t>
            </a:r>
            <a:r>
              <a:rPr lang="hu-HU" sz="2200" dirty="0"/>
              <a:t>, Fővárosi Önkormányzat Uzsoki utcai </a:t>
            </a:r>
            <a:r>
              <a:rPr lang="hu-HU" sz="2200" dirty="0" smtClean="0"/>
              <a:t>Kórház)</a:t>
            </a:r>
            <a:br>
              <a:rPr lang="hu-HU" sz="2200" dirty="0" smtClean="0"/>
            </a:br>
            <a:r>
              <a:rPr lang="hu-HU" sz="2200" dirty="0" smtClean="0"/>
              <a:t/>
            </a:r>
            <a:br>
              <a:rPr lang="hu-HU" sz="2200" dirty="0" smtClean="0"/>
            </a:br>
            <a:r>
              <a:rPr lang="hu-HU" sz="2200" dirty="0" smtClean="0"/>
              <a:t/>
            </a:r>
            <a:br>
              <a:rPr lang="hu-HU" sz="2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100" dirty="0"/>
              <a:t>Í</a:t>
            </a:r>
            <a:r>
              <a:rPr lang="hu-HU" sz="3100" dirty="0" smtClean="0"/>
              <a:t>zületeink </a:t>
            </a:r>
            <a:r>
              <a:rPr lang="hu-HU" sz="3100" dirty="0"/>
              <a:t>egészségéért: prevenció, </a:t>
            </a:r>
            <a:r>
              <a:rPr lang="hu-HU" sz="3100" dirty="0" smtClean="0"/>
              <a:t>gyógytorna</a:t>
            </a:r>
            <a:br>
              <a:rPr lang="hu-HU" sz="3100" dirty="0" smtClean="0"/>
            </a:br>
            <a:r>
              <a:rPr lang="hu-HU" sz="3100" dirty="0" smtClean="0"/>
              <a:t/>
            </a:r>
            <a:br>
              <a:rPr lang="hu-HU" sz="3100" dirty="0" smtClean="0"/>
            </a:br>
            <a:r>
              <a:rPr lang="hu-HU" sz="3100" dirty="0" smtClean="0"/>
              <a:t>2011</a:t>
            </a:r>
            <a:r>
              <a:rPr lang="hu-HU" sz="3100" dirty="0"/>
              <a:t>. június 23. csütörtök 14 óra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0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 smtClean="0"/>
              <a:t>Ízületeink </a:t>
            </a:r>
            <a:r>
              <a:rPr lang="hu-HU" sz="2400" dirty="0"/>
              <a:t>egészségéért: prevenció, gyógytorna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206345"/>
            <a:ext cx="3936000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2199192"/>
            <a:ext cx="3936000" cy="29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86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9344" y="790113"/>
            <a:ext cx="8229600" cy="2710904"/>
          </a:xfrm>
        </p:spPr>
        <p:txBody>
          <a:bodyPr>
            <a:noAutofit/>
          </a:bodyPr>
          <a:lstStyle/>
          <a:p>
            <a:r>
              <a:rPr lang="hu-HU" sz="2400" b="1" dirty="0">
                <a:solidFill>
                  <a:schemeClr val="accent1"/>
                </a:solidFill>
              </a:rPr>
              <a:t>Horváth Zoltánné, Solymosi </a:t>
            </a:r>
            <a:r>
              <a:rPr lang="hu-HU" sz="2400" b="1" dirty="0" smtClean="0">
                <a:solidFill>
                  <a:schemeClr val="accent1"/>
                </a:solidFill>
              </a:rPr>
              <a:t>Ferenc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(IQSYS</a:t>
            </a:r>
            <a:r>
              <a:rPr lang="hu-HU" sz="2400" dirty="0"/>
              <a:t>, egyetemi vezető </a:t>
            </a:r>
            <a:r>
              <a:rPr lang="hu-HU" sz="2400" dirty="0" smtClean="0"/>
              <a:t>informatikus)</a:t>
            </a:r>
            <a:br>
              <a:rPr lang="hu-HU" sz="2400" dirty="0" smtClean="0"/>
            </a:b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800" dirty="0" err="1"/>
              <a:t>Next</a:t>
            </a:r>
            <a:r>
              <a:rPr lang="hu-HU" sz="2800" dirty="0"/>
              <a:t> </a:t>
            </a:r>
            <a:r>
              <a:rPr lang="hu-HU" sz="2800" dirty="0" err="1"/>
              <a:t>Generation</a:t>
            </a:r>
            <a:r>
              <a:rPr lang="hu-HU" sz="2800" dirty="0"/>
              <a:t> Önképzőkör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Könyvtáros teadélután</a:t>
            </a:r>
            <a:br>
              <a:rPr lang="hu-HU" sz="2800" dirty="0" smtClean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>2011</a:t>
            </a:r>
            <a:r>
              <a:rPr lang="hu-HU" sz="2800" dirty="0"/>
              <a:t>. szeptember 7. 15 </a:t>
            </a:r>
            <a:r>
              <a:rPr lang="hu-HU" sz="2800" dirty="0" smtClean="0"/>
              <a:t>óra</a:t>
            </a:r>
            <a:endParaRPr lang="hu-HU" sz="2800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88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 err="1" smtClean="0"/>
              <a:t>Next</a:t>
            </a:r>
            <a:r>
              <a:rPr lang="hu-HU" sz="2400" dirty="0" smtClean="0"/>
              <a:t> </a:t>
            </a:r>
            <a:r>
              <a:rPr lang="hu-HU" sz="2400" dirty="0" err="1" smtClean="0"/>
              <a:t>Generation</a:t>
            </a:r>
            <a:r>
              <a:rPr lang="hu-HU" sz="2400" dirty="0" smtClean="0"/>
              <a:t> Önképzőkör</a:t>
            </a:r>
            <a:br>
              <a:rPr lang="hu-HU" sz="2400" dirty="0" smtClean="0"/>
            </a:br>
            <a:r>
              <a:rPr lang="hu-HU" sz="2400" dirty="0" smtClean="0"/>
              <a:t>Könyvtáros </a:t>
            </a:r>
            <a:r>
              <a:rPr lang="hu-HU" sz="2400" dirty="0"/>
              <a:t>teadélután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917168"/>
            <a:ext cx="4032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1947987"/>
            <a:ext cx="4032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7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9343" y="754601"/>
            <a:ext cx="8229600" cy="2860838"/>
          </a:xfrm>
        </p:spPr>
        <p:txBody>
          <a:bodyPr>
            <a:normAutofit fontScale="90000"/>
          </a:bodyPr>
          <a:lstStyle/>
          <a:p>
            <a:r>
              <a:rPr lang="hu-HU" sz="2400" b="1" dirty="0">
                <a:solidFill>
                  <a:schemeClr val="accent1"/>
                </a:solidFill>
              </a:rPr>
              <a:t>Sós Csaba, Egressy János, Tóth </a:t>
            </a:r>
            <a:r>
              <a:rPr lang="hu-HU" sz="2400" b="1" dirty="0" smtClean="0">
                <a:solidFill>
                  <a:schemeClr val="accent1"/>
                </a:solidFill>
              </a:rPr>
              <a:t>Ákos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(Testnevelési </a:t>
            </a:r>
            <a:r>
              <a:rPr lang="hu-HU" sz="2400" dirty="0"/>
              <a:t>és Sporttudományi </a:t>
            </a:r>
            <a:r>
              <a:rPr lang="hu-HU" sz="2400" dirty="0" smtClean="0"/>
              <a:t>Kar)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/>
              <a:t/>
            </a:r>
            <a:br>
              <a:rPr lang="hu-HU" sz="3200" dirty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100" dirty="0" smtClean="0"/>
              <a:t>Úszás </a:t>
            </a:r>
            <a:r>
              <a:rPr lang="hu-HU" sz="3100" dirty="0"/>
              <a:t>tankönyvének </a:t>
            </a:r>
            <a:r>
              <a:rPr lang="hu-HU" sz="3100" dirty="0" smtClean="0"/>
              <a:t>bemutatója</a:t>
            </a:r>
            <a:br>
              <a:rPr lang="hu-HU" sz="3100" dirty="0" smtClean="0"/>
            </a:br>
            <a:r>
              <a:rPr lang="hu-HU" sz="3100" dirty="0" smtClean="0"/>
              <a:t/>
            </a:r>
            <a:br>
              <a:rPr lang="hu-HU" sz="3100" dirty="0" smtClean="0"/>
            </a:br>
            <a:r>
              <a:rPr lang="hu-HU" sz="3100" dirty="0" smtClean="0"/>
              <a:t>2011</a:t>
            </a:r>
            <a:r>
              <a:rPr lang="hu-HU" sz="3100" dirty="0"/>
              <a:t>. szeptember 8. 15 </a:t>
            </a:r>
            <a:r>
              <a:rPr lang="hu-HU" sz="3100" dirty="0" smtClean="0"/>
              <a:t>óra</a:t>
            </a:r>
            <a:endParaRPr lang="hu-HU" sz="3100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85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400" dirty="0"/>
              <a:t>Úszás tankönyvének bemutatója</a:t>
            </a:r>
          </a:p>
        </p:txBody>
      </p:sp>
      <p:pic>
        <p:nvPicPr>
          <p:cNvPr id="2050" name="Picture 2" descr="http://semmelweis-egyetem.hu/hirek/files/2011/09/IMG_2380-copy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4032000" cy="268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2204864"/>
            <a:ext cx="4032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26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6078" y="1171851"/>
            <a:ext cx="8229600" cy="3844031"/>
          </a:xfrm>
        </p:spPr>
        <p:txBody>
          <a:bodyPr>
            <a:normAutofit fontScale="90000"/>
          </a:bodyPr>
          <a:lstStyle/>
          <a:p>
            <a:r>
              <a:rPr lang="hu-HU" sz="2400" b="1" dirty="0">
                <a:solidFill>
                  <a:schemeClr val="accent1"/>
                </a:solidFill>
              </a:rPr>
              <a:t>Balogh </a:t>
            </a:r>
            <a:r>
              <a:rPr lang="hu-HU" sz="2400" b="1" dirty="0" smtClean="0">
                <a:solidFill>
                  <a:schemeClr val="accent1"/>
                </a:solidFill>
              </a:rPr>
              <a:t>Zsolt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(kungfu-oktató)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/>
              <a:t/>
            </a:r>
            <a:br>
              <a:rPr lang="hu-HU" sz="3200" dirty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>A </a:t>
            </a:r>
            <a:r>
              <a:rPr lang="hu-HU" sz="3200" dirty="0"/>
              <a:t>Qigong és a </a:t>
            </a:r>
            <a:r>
              <a:rPr lang="hu-HU" sz="3200" dirty="0" err="1" smtClean="0"/>
              <a:t>Kungfu</a:t>
            </a:r>
            <a:r>
              <a:rPr lang="hu-HU" sz="3200" dirty="0" smtClean="0"/>
              <a:t> </a:t>
            </a:r>
            <a:r>
              <a:rPr lang="hu-HU" sz="3200" dirty="0"/>
              <a:t>kapcsolata – előadás és </a:t>
            </a:r>
            <a:r>
              <a:rPr lang="hu-HU" sz="3200" dirty="0" smtClean="0"/>
              <a:t>bemutató</a:t>
            </a:r>
            <a:br>
              <a:rPr lang="hu-HU" sz="3200" dirty="0" smtClean="0"/>
            </a:b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>2011</a:t>
            </a:r>
            <a:r>
              <a:rPr lang="hu-HU" sz="3200" dirty="0"/>
              <a:t>. szeptember 15. 15 </a:t>
            </a:r>
            <a:r>
              <a:rPr lang="hu-HU" sz="3200" dirty="0" smtClean="0"/>
              <a:t>óra</a:t>
            </a:r>
            <a:r>
              <a:rPr lang="hu-HU" sz="3200" dirty="0"/>
              <a:t/>
            </a:r>
            <a:br>
              <a:rPr lang="hu-HU" sz="3200" dirty="0"/>
            </a:br>
            <a:endParaRPr lang="hu-HU" sz="3200" dirty="0"/>
          </a:p>
        </p:txBody>
      </p:sp>
      <p:sp>
        <p:nvSpPr>
          <p:cNvPr id="5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86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ím 1"/>
          <p:cNvSpPr>
            <a:spLocks noGrp="1"/>
          </p:cNvSpPr>
          <p:nvPr>
            <p:ph type="title"/>
          </p:nvPr>
        </p:nvSpPr>
        <p:spPr>
          <a:xfrm>
            <a:off x="301625" y="290744"/>
            <a:ext cx="8534400" cy="758825"/>
          </a:xfrm>
        </p:spPr>
        <p:txBody>
          <a:bodyPr/>
          <a:lstStyle/>
          <a:p>
            <a:pPr eaLnBrk="1" hangingPunct="1"/>
            <a:r>
              <a:rPr lang="hu-HU" sz="2400" dirty="0" smtClean="0"/>
              <a:t>Retrospektív</a:t>
            </a:r>
            <a:r>
              <a:rPr lang="hu-HU" sz="2400" dirty="0"/>
              <a:t>, elektronikus állomány-feldolgozás</a:t>
            </a:r>
            <a:br>
              <a:rPr lang="hu-HU" sz="2400" dirty="0"/>
            </a:br>
            <a:r>
              <a:rPr lang="hu-HU" sz="2400" dirty="0" smtClean="0">
                <a:solidFill>
                  <a:schemeClr val="accent3"/>
                </a:solidFill>
              </a:rPr>
              <a:t> I/II</a:t>
            </a:r>
            <a:endParaRPr lang="en-US" sz="2400" dirty="0" smtClean="0">
              <a:solidFill>
                <a:schemeClr val="accent3"/>
              </a:solidFill>
            </a:endParaRPr>
          </a:p>
        </p:txBody>
      </p:sp>
      <p:sp>
        <p:nvSpPr>
          <p:cNvPr id="18435" name="Tartalom helye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hu-HU" smtClean="0"/>
              <a:t>Vállalt rekordszám: 13.500 darab</a:t>
            </a:r>
          </a:p>
          <a:p>
            <a:pPr eaLnBrk="1" hangingPunct="1">
              <a:spcBef>
                <a:spcPct val="0"/>
              </a:spcBef>
            </a:pPr>
            <a:r>
              <a:rPr lang="hu-HU" smtClean="0"/>
              <a:t>A KK eddig feldolgozatlan könyvállományaiból </a:t>
            </a: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mtClean="0"/>
              <a:t>       4500 pld+</a:t>
            </a:r>
          </a:p>
          <a:p>
            <a:pPr eaLnBrk="1" hangingPunct="1">
              <a:spcBef>
                <a:spcPct val="0"/>
              </a:spcBef>
            </a:pPr>
            <a:r>
              <a:rPr lang="hu-HU" smtClean="0"/>
              <a:t>Kari könyvtárak: ETK 3000 pld+ 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hu-HU" smtClean="0"/>
              <a:t>				  TF 	6000 pld</a:t>
            </a:r>
          </a:p>
          <a:p>
            <a:pPr eaLnBrk="1" hangingPunct="1">
              <a:spcBef>
                <a:spcPct val="0"/>
              </a:spcBef>
              <a:buFont typeface="Wingdings 2" pitchFamily="18" charset="2"/>
              <a:buNone/>
            </a:pPr>
            <a:endParaRPr lang="en-US" smtClean="0"/>
          </a:p>
        </p:txBody>
      </p:sp>
      <p:sp>
        <p:nvSpPr>
          <p:cNvPr id="11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pic>
        <p:nvPicPr>
          <p:cNvPr id="18442" name="Picture 10" descr="\\kkfs.lib.sote\Kozos$\Feldolgozás\Melinda\TAMOP\zaro_ea_regi_konyvek\m_l_45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52" y="3773658"/>
            <a:ext cx="3065631" cy="229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 descr="\\kkfs.lib.sote\Kozos$\Feldolgozás\Melinda\TAMOP\zaro_ea_regi_konyvek\m_r_16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477" y="3773442"/>
            <a:ext cx="3065756" cy="229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2"/>
          <a:stretch/>
        </p:blipFill>
        <p:spPr>
          <a:xfrm>
            <a:off x="2814221" y="3861785"/>
            <a:ext cx="3610252" cy="246799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19381" y="521563"/>
            <a:ext cx="8534400" cy="758825"/>
          </a:xfrm>
        </p:spPr>
        <p:txBody>
          <a:bodyPr/>
          <a:lstStyle/>
          <a:p>
            <a:r>
              <a:rPr lang="hu-HU" sz="2400" dirty="0"/>
              <a:t>A </a:t>
            </a:r>
            <a:r>
              <a:rPr lang="hu-HU" sz="2400" dirty="0" err="1"/>
              <a:t>Qigong</a:t>
            </a:r>
            <a:r>
              <a:rPr lang="hu-HU" sz="2400" dirty="0"/>
              <a:t> és a </a:t>
            </a:r>
            <a:r>
              <a:rPr lang="hu-HU" sz="2400" dirty="0" err="1"/>
              <a:t>Kungfu</a:t>
            </a:r>
            <a:r>
              <a:rPr lang="hu-HU" sz="2400" dirty="0"/>
              <a:t> kapcsolata – előadás és bemutató</a:t>
            </a:r>
            <a:r>
              <a:rPr lang="hu-HU" sz="2800" dirty="0"/>
              <a:t/>
            </a:r>
            <a:br>
              <a:rPr lang="hu-HU" sz="2800" dirty="0"/>
            </a:br>
            <a:endParaRPr lang="en-US" sz="280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0" y="1660125"/>
            <a:ext cx="3373145" cy="2529859"/>
          </a:xfr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04" y="1660125"/>
            <a:ext cx="3397188" cy="2547891"/>
          </a:xfrm>
          <a:prstGeom prst="rect">
            <a:avLst/>
          </a:prstGeom>
        </p:spPr>
      </p:pic>
      <p:sp>
        <p:nvSpPr>
          <p:cNvPr id="13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1999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Ortutayné</a:t>
            </a:r>
            <a:r>
              <a:rPr lang="en-US" sz="2400" dirty="0"/>
              <a:t> dr. </a:t>
            </a:r>
            <a:r>
              <a:rPr lang="en-US" sz="2400" dirty="0" err="1"/>
              <a:t>Léces</a:t>
            </a:r>
            <a:r>
              <a:rPr lang="en-US" sz="2400" dirty="0"/>
              <a:t> </a:t>
            </a:r>
            <a:r>
              <a:rPr lang="en-US" sz="2400" dirty="0" smtClean="0"/>
              <a:t>Melinda</a:t>
            </a:r>
            <a:r>
              <a:rPr lang="hu-HU" sz="2400" dirty="0" smtClean="0"/>
              <a:t> köszöntése</a:t>
            </a:r>
            <a:br>
              <a:rPr lang="hu-HU" sz="2400" dirty="0" smtClean="0"/>
            </a:br>
            <a:r>
              <a:rPr lang="hu-HU" sz="2400" dirty="0" smtClean="0"/>
              <a:t>(Testnevelési és Sporttudományi Kar Kari Könyvtár)</a:t>
            </a:r>
            <a:endParaRPr lang="en-US" sz="240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169" y="1589380"/>
            <a:ext cx="6858000" cy="4572000"/>
          </a:xfrm>
        </p:spPr>
      </p:pic>
      <p:sp>
        <p:nvSpPr>
          <p:cNvPr id="9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2859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3869" y="237477"/>
            <a:ext cx="8534400" cy="758825"/>
          </a:xfrm>
        </p:spPr>
        <p:txBody>
          <a:bodyPr/>
          <a:lstStyle/>
          <a:p>
            <a:r>
              <a:rPr lang="hu-HU" sz="2400" dirty="0" smtClean="0"/>
              <a:t>Csanádi </a:t>
            </a:r>
            <a:r>
              <a:rPr lang="hu-HU" sz="2400" dirty="0"/>
              <a:t>Árpádné </a:t>
            </a:r>
            <a:r>
              <a:rPr lang="hu-HU" sz="2400" dirty="0" smtClean="0"/>
              <a:t>köszöntése</a:t>
            </a:r>
            <a:br>
              <a:rPr lang="hu-HU" sz="2400" dirty="0" smtClean="0"/>
            </a:br>
            <a:r>
              <a:rPr lang="hu-HU" sz="2400" dirty="0" smtClean="0"/>
              <a:t>Családi hagyaték</a:t>
            </a:r>
            <a:endParaRPr lang="en-US" sz="240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6" name="Élőláb helye 3"/>
          <p:cNvSpPr txBox="1">
            <a:spLocks/>
          </p:cNvSpPr>
          <p:nvPr/>
        </p:nvSpPr>
        <p:spPr>
          <a:xfrm>
            <a:off x="1154096" y="6356350"/>
            <a:ext cx="9144000" cy="365125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hu-HU" smtClean="0"/>
              <a:t>TÁMOP 3.2.4-09/1/KMR 2010-0023 Semmelweis Tudáshálózat - Projektzáró rendezvény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1739900"/>
            <a:ext cx="5588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4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 err="1" smtClean="0"/>
              <a:t>Jehoda</a:t>
            </a:r>
            <a:r>
              <a:rPr lang="hu-HU" sz="2400" dirty="0" smtClean="0"/>
              <a:t> Imola köszöntése</a:t>
            </a:r>
            <a:br>
              <a:rPr lang="hu-HU" sz="2400" dirty="0" smtClean="0"/>
            </a:br>
            <a:r>
              <a:rPr lang="hu-HU" sz="2400" dirty="0" smtClean="0"/>
              <a:t>(Egészségtudományi Kar Kari Könyvtár)</a:t>
            </a:r>
            <a:endParaRPr lang="en-US" sz="240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60" y="1633492"/>
            <a:ext cx="6639387" cy="4426258"/>
          </a:xfrm>
          <a:prstGeom prst="rect">
            <a:avLst/>
          </a:prstGeom>
        </p:spPr>
      </p:pic>
      <p:sp>
        <p:nvSpPr>
          <p:cNvPr id="7" name="Élőláb helye 3"/>
          <p:cNvSpPr txBox="1">
            <a:spLocks/>
          </p:cNvSpPr>
          <p:nvPr/>
        </p:nvSpPr>
        <p:spPr>
          <a:xfrm>
            <a:off x="1154096" y="6356350"/>
            <a:ext cx="9144000" cy="365125"/>
          </a:xfrm>
          <a:prstGeom prst="rect">
            <a:avLst/>
          </a:prstGeom>
        </p:spPr>
        <p:txBody>
          <a:bodyPr vert="horz"/>
          <a:lstStyle>
            <a:defPPr>
              <a:defRPr lang="en-US"/>
            </a:defPPr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hu-HU" smtClean="0"/>
              <a:t>TÁMOP 3.2.4-09/1/KMR 2010-0023 Semmelweis Tudáshálózat - Projektzáró rendezvény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6759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 smtClean="0"/>
              <a:t>Projektvezetők</a:t>
            </a:r>
            <a:endParaRPr lang="en-US" sz="2400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5" y="1651523"/>
            <a:ext cx="6858000" cy="4572000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sp>
        <p:nvSpPr>
          <p:cNvPr id="7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670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400" dirty="0" smtClean="0"/>
              <a:t>A projektben résztvevő munkatársak</a:t>
            </a:r>
            <a:endParaRPr lang="en-US" sz="2400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81" y="1571625"/>
            <a:ext cx="6858000" cy="4572000"/>
          </a:xfrm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sp>
        <p:nvSpPr>
          <p:cNvPr id="7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2495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ím 2"/>
          <p:cNvSpPr>
            <a:spLocks noGrp="1"/>
          </p:cNvSpPr>
          <p:nvPr>
            <p:ph type="ctrTitle"/>
          </p:nvPr>
        </p:nvSpPr>
        <p:spPr>
          <a:xfrm>
            <a:off x="794536" y="2295910"/>
            <a:ext cx="7772400" cy="1752600"/>
          </a:xfrm>
        </p:spPr>
        <p:txBody>
          <a:bodyPr/>
          <a:lstStyle/>
          <a:p>
            <a:pPr eaLnBrk="1" hangingPunct="1"/>
            <a:r>
              <a:rPr lang="hu-HU" dirty="0" smtClean="0"/>
              <a:t>Köszönöm a megtisztelő figyelmüket!</a:t>
            </a:r>
            <a:endParaRPr lang="en-US" dirty="0" smtClean="0"/>
          </a:p>
        </p:txBody>
      </p:sp>
      <p:sp>
        <p:nvSpPr>
          <p:cNvPr id="26627" name="Szövegdoboz 3"/>
          <p:cNvSpPr txBox="1">
            <a:spLocks noChangeArrowheads="1"/>
          </p:cNvSpPr>
          <p:nvPr/>
        </p:nvSpPr>
        <p:spPr bwMode="auto">
          <a:xfrm>
            <a:off x="3390514" y="4113228"/>
            <a:ext cx="2438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2000" u="sng">
                <a:solidFill>
                  <a:schemeClr val="tx2"/>
                </a:solidFill>
                <a:latin typeface="Georgia" pitchFamily="18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hu-HU" dirty="0" err="1" smtClean="0">
                <a:hlinkClick r:id="rId2"/>
              </a:rPr>
              <a:t>lvasas</a:t>
            </a:r>
            <a:r>
              <a:rPr lang="hu-HU" dirty="0" smtClean="0">
                <a:hlinkClick r:id="rId2"/>
              </a:rPr>
              <a:t>@</a:t>
            </a:r>
            <a:r>
              <a:rPr lang="hu-HU" dirty="0" err="1" smtClean="0">
                <a:hlinkClick r:id="rId2"/>
              </a:rPr>
              <a:t>lib.sote.hu</a:t>
            </a:r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ím 1"/>
          <p:cNvSpPr>
            <a:spLocks noGrp="1"/>
          </p:cNvSpPr>
          <p:nvPr>
            <p:ph type="title"/>
          </p:nvPr>
        </p:nvSpPr>
        <p:spPr>
          <a:xfrm>
            <a:off x="301625" y="281866"/>
            <a:ext cx="8534400" cy="758825"/>
          </a:xfrm>
        </p:spPr>
        <p:txBody>
          <a:bodyPr/>
          <a:lstStyle/>
          <a:p>
            <a:pPr eaLnBrk="1" hangingPunct="1"/>
            <a:r>
              <a:rPr lang="hu-HU" sz="2800" dirty="0"/>
              <a:t>Retrospektív, elektronikus állomány-feldolgozás</a:t>
            </a:r>
            <a:br>
              <a:rPr lang="hu-HU" sz="2800" dirty="0"/>
            </a:br>
            <a:r>
              <a:rPr lang="hu-HU" sz="2800" dirty="0">
                <a:solidFill>
                  <a:schemeClr val="accent3"/>
                </a:solidFill>
              </a:rPr>
              <a:t> </a:t>
            </a:r>
            <a:r>
              <a:rPr lang="hu-HU" sz="2800" dirty="0" smtClean="0">
                <a:solidFill>
                  <a:schemeClr val="accent3"/>
                </a:solidFill>
              </a:rPr>
              <a:t>II/</a:t>
            </a:r>
            <a:r>
              <a:rPr lang="hu-HU" sz="2800" dirty="0" err="1" smtClean="0">
                <a:solidFill>
                  <a:schemeClr val="accent3"/>
                </a:solidFill>
              </a:rPr>
              <a:t>II</a:t>
            </a:r>
            <a:endParaRPr lang="en-US" sz="2800" dirty="0" smtClean="0">
              <a:solidFill>
                <a:srgbClr val="88A44D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 fontScale="70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 smtClean="0"/>
              <a:t>feldolgozás, ellenőrzés: összesen 22 fő  összehangolt munkája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hu-HU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 smtClean="0"/>
              <a:t>eredmények: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		az állomány fejlesztése, országosan is unikális dokumentumok 	feldolgozása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		a dokumentumkeresési és hozzáférési rendszer bővítése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		muzeális állomány képeinek digitalizálása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		tárgyszó-katalógus felülvizsgálata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hu-HU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r>
              <a:rPr lang="hu-HU" dirty="0" smtClean="0"/>
              <a:t>NEM TERVEZETT tényezők: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		idegen nyelvű dokumentumok magas aránya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		állománnyal kapcsolatos logisztikai problémák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		hivatalos munkaidővel való összehangolás,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		a MOKKA pályázati fejlesztései miatt a rekordok exportálásának 	komoly technikai nehézségei adódtak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</p:txBody>
      </p:sp>
      <p:sp>
        <p:nvSpPr>
          <p:cNvPr id="7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17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2400" dirty="0" smtClean="0"/>
              <a:t>Interaktív </a:t>
            </a:r>
            <a:r>
              <a:rPr lang="hu-HU" sz="2400" dirty="0"/>
              <a:t>könyvtári </a:t>
            </a:r>
            <a:r>
              <a:rPr lang="hu-HU" sz="2400" dirty="0" smtClean="0"/>
              <a:t>portál</a:t>
            </a:r>
            <a:endParaRPr lang="en-US" sz="2400" dirty="0" smtClean="0">
              <a:solidFill>
                <a:srgbClr val="88A44D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15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hu-HU" dirty="0" smtClean="0"/>
              <a:t>					</a:t>
            </a:r>
            <a:endParaRPr lang="en-US" u="sng" dirty="0">
              <a:solidFill>
                <a:schemeClr val="tx2"/>
              </a:solidFill>
            </a:endParaRPr>
          </a:p>
        </p:txBody>
      </p:sp>
      <p:sp>
        <p:nvSpPr>
          <p:cNvPr id="8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  <p:pic>
        <p:nvPicPr>
          <p:cNvPr id="5" name="Kép 4" descr="Központi Könyvtár - Híreink - Mozilla Firefox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t="11112" r="2858" b="3085"/>
          <a:stretch/>
        </p:blipFill>
        <p:spPr>
          <a:xfrm>
            <a:off x="221941" y="1546084"/>
            <a:ext cx="5930284" cy="4802582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953737" y="2069999"/>
            <a:ext cx="4057097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defRPr/>
            </a:pPr>
            <a:r>
              <a:rPr lang="hu-HU" dirty="0" smtClean="0">
                <a:latin typeface="+mn-lt"/>
              </a:rPr>
              <a:t>4 nyelvű, interaktív, web2.0 alapokon</a:t>
            </a:r>
          </a:p>
          <a:p>
            <a:pPr marL="285750" indent="-28575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defRPr/>
            </a:pPr>
            <a:r>
              <a:rPr lang="hu-HU" dirty="0" smtClean="0">
                <a:latin typeface="+mn-lt"/>
              </a:rPr>
              <a:t>e-tájékoztatás</a:t>
            </a:r>
            <a:endParaRPr lang="hu-HU" dirty="0">
              <a:latin typeface="+mn-lt"/>
            </a:endParaRPr>
          </a:p>
          <a:p>
            <a:pPr marL="285750" indent="-28575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defRPr/>
            </a:pPr>
            <a:r>
              <a:rPr lang="hu-HU" dirty="0">
                <a:latin typeface="+mn-lt"/>
              </a:rPr>
              <a:t>a tudományos élet színes </a:t>
            </a:r>
            <a:r>
              <a:rPr lang="hu-HU" dirty="0" smtClean="0">
                <a:latin typeface="+mn-lt"/>
              </a:rPr>
              <a:t>hírei, felvételi </a:t>
            </a:r>
            <a:r>
              <a:rPr lang="hu-HU" dirty="0">
                <a:latin typeface="+mn-lt"/>
              </a:rPr>
              <a:t>és közhasznú információk</a:t>
            </a:r>
          </a:p>
          <a:p>
            <a:pPr marL="285750" indent="-28575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defRPr/>
            </a:pPr>
            <a:r>
              <a:rPr lang="hu-HU" dirty="0">
                <a:latin typeface="+mn-lt"/>
              </a:rPr>
              <a:t>a teljes egyetemi könyvtári hálózat összefogása; </a:t>
            </a:r>
          </a:p>
          <a:p>
            <a:pPr marL="285750" indent="-285750" eaLnBrk="1" fontAlgn="auto" hangingPunct="1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SzPct val="150000"/>
              <a:buFont typeface="Arial" pitchFamily="34" charset="0"/>
              <a:buChar char="•"/>
              <a:defRPr/>
            </a:pPr>
            <a:r>
              <a:rPr lang="hu-HU" dirty="0" smtClean="0">
                <a:latin typeface="+mn-lt"/>
              </a:rPr>
              <a:t>az </a:t>
            </a:r>
            <a:r>
              <a:rPr lang="hu-HU" dirty="0">
                <a:latin typeface="+mn-lt"/>
              </a:rPr>
              <a:t>egyes könyvtárak </a:t>
            </a:r>
            <a:r>
              <a:rPr lang="hu-HU" dirty="0" smtClean="0">
                <a:latin typeface="+mn-lt"/>
              </a:rPr>
              <a:t>egyedi tartalmának megjelenítése</a:t>
            </a: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47443-8D81-4C5A-9A94-10BA3ADED21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ím 1"/>
          <p:cNvSpPr>
            <a:spLocks noGrp="1"/>
          </p:cNvSpPr>
          <p:nvPr>
            <p:ph type="title"/>
          </p:nvPr>
        </p:nvSpPr>
        <p:spPr>
          <a:xfrm>
            <a:off x="417035" y="228600"/>
            <a:ext cx="8534400" cy="758825"/>
          </a:xfrm>
        </p:spPr>
        <p:txBody>
          <a:bodyPr/>
          <a:lstStyle/>
          <a:p>
            <a:pPr eaLnBrk="1" hangingPunct="1"/>
            <a:r>
              <a:rPr lang="hu-HU" sz="2400" dirty="0"/>
              <a:t>„Semmelweis Tudástár” felület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0" name="Tartalom helye 9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001167101"/>
              </p:ext>
            </p:extLst>
          </p:nvPr>
        </p:nvGraphicFramePr>
        <p:xfrm>
          <a:off x="417162" y="1527048"/>
          <a:ext cx="850392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1511" name="Szövegdoboz 10"/>
          <p:cNvSpPr txBox="1">
            <a:spLocks noChangeArrowheads="1"/>
          </p:cNvSpPr>
          <p:nvPr/>
        </p:nvSpPr>
        <p:spPr bwMode="auto">
          <a:xfrm>
            <a:off x="2703035" y="5224463"/>
            <a:ext cx="6216650" cy="10144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sz="3000">
                <a:latin typeface="Georgia" pitchFamily="18" charset="0"/>
              </a:rPr>
              <a:t>új potenciális felhasználói réteg megnyerése </a:t>
            </a:r>
            <a:endParaRPr lang="en-US" sz="3000">
              <a:latin typeface="Georgia" pitchFamily="18" charset="0"/>
            </a:endParaRPr>
          </a:p>
        </p:txBody>
      </p:sp>
      <p:sp>
        <p:nvSpPr>
          <p:cNvPr id="11" name="Élőláb helye 3"/>
          <p:cNvSpPr>
            <a:spLocks noGrp="1"/>
          </p:cNvSpPr>
          <p:nvPr>
            <p:ph type="ftr" sz="quarter" idx="11"/>
          </p:nvPr>
        </p:nvSpPr>
        <p:spPr>
          <a:xfrm>
            <a:off x="1154096" y="6356350"/>
            <a:ext cx="9144000" cy="365125"/>
          </a:xfrm>
        </p:spPr>
        <p:txBody>
          <a:bodyPr/>
          <a:lstStyle/>
          <a:p>
            <a:r>
              <a:rPr lang="hu-HU" dirty="0" smtClean="0"/>
              <a:t>TÁMOP 3.2.4-09/1/KMR 2010-0023 Semmelweis Tudáshálózat - Projektzáró rendezvény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lgár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olgári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lgári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11069</TotalTime>
  <Words>1254</Words>
  <Application>Microsoft Office PowerPoint</Application>
  <PresentationFormat>Diavetítés a képernyőre (4:3 oldalarány)</PresentationFormat>
  <Paragraphs>338</Paragraphs>
  <Slides>66</Slides>
  <Notes>4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66</vt:i4>
      </vt:variant>
    </vt:vector>
  </HeadingPairs>
  <TitlesOfParts>
    <vt:vector size="67" baseType="lpstr">
      <vt:lpstr>Polgári</vt:lpstr>
      <vt:lpstr>„Semmelweis Tudáshálózat”</vt:lpstr>
      <vt:lpstr>Előzmények</vt:lpstr>
      <vt:lpstr>Célkitűzések</vt:lpstr>
      <vt:lpstr>Semmelweis Tudáshálózat</vt:lpstr>
      <vt:lpstr>A pályázat tartalma</vt:lpstr>
      <vt:lpstr>Retrospektív, elektronikus állomány-feldolgozás  I/II</vt:lpstr>
      <vt:lpstr>Retrospektív, elektronikus állomány-feldolgozás  II/II</vt:lpstr>
      <vt:lpstr>Interaktív könyvtári portál</vt:lpstr>
      <vt:lpstr>„Semmelweis Tudástár” felület</vt:lpstr>
      <vt:lpstr>„Semmelweis Tudástár” felület</vt:lpstr>
      <vt:lpstr>Rendezvénysorozat</vt:lpstr>
      <vt:lpstr>Általános rendezvények I/II</vt:lpstr>
      <vt:lpstr>Általános rendezvények II/II</vt:lpstr>
      <vt:lpstr>Könyvtárosok, könyvtárhasználók képzése I/V</vt:lpstr>
      <vt:lpstr>Könyvtárosok, könyvtárhasználók képzése II/V</vt:lpstr>
      <vt:lpstr>Könyvtárosok, könyvtárhasználók képzése III/V</vt:lpstr>
      <vt:lpstr>Könyvtárosok, könyvtárhasználók képzése IV/V</vt:lpstr>
      <vt:lpstr>Könyvtárosok, könyvtárhasználók képzése V/V</vt:lpstr>
      <vt:lpstr>Az SE könyvtári hálózatának tagjait bemutató kiadvány</vt:lpstr>
      <vt:lpstr>Könyvtárszakmai és idegen nyelvi továbbképzésen való részvétel</vt:lpstr>
      <vt:lpstr>Eredmények, az elmondottakon kívül</vt:lpstr>
      <vt:lpstr>Kapcsolataink a program menedzselése során</vt:lpstr>
      <vt:lpstr>Kapcsolataink a program menedzselése során</vt:lpstr>
      <vt:lpstr>TÁMOP 3.2.4-09/1/KMR 2010-0023 Semmelweis Tudáshálózat Projektzáró Rendezvény    A Semmelweis Tudáshálózat tartalma  Köszönet a kiemelkedő tartalmú programok előadóinak </vt:lpstr>
      <vt:lpstr>PowerPoint bemutató</vt:lpstr>
      <vt:lpstr>A katasztrófa felszámolás egészségügyi alapjai c. könyv bemutatója</vt:lpstr>
      <vt:lpstr>Gál Eszter (Testnevelési és Sporttudományi Kar)     Bizalom a test iránt: testtudati módszerek II.  2010. november 23. 13 óra </vt:lpstr>
      <vt:lpstr>Bizalom a test iránt: testtudati módszerek II. </vt:lpstr>
      <vt:lpstr>dr. Rubovszky András (a Széchenyi Társaság főtitkára)   "Gróf Széchenyi István hatása hazánk sportkultúrájára" című könyv bemutatója  2010. december 8. 14 óra</vt:lpstr>
      <vt:lpstr>"Gróf Széchenyi István hatása hazánk sportkultúrájára" című könyv bemutatója</vt:lpstr>
      <vt:lpstr>dr. Szabó Lajos  (a Magyar Sportmúzeum igazgatója)   "Hazai vadászatok és sport Magyarországon"  című 1857-es kiadvány bemutatása  2010. december 8. 14 óra </vt:lpstr>
      <vt:lpstr>"Hazai vadászatok és sport Magyarországon" című 1857-es kiadvány bemutatása</vt:lpstr>
      <vt:lpstr>Szentpéteri Klára (szobrászművész)   Grácia - egy testnevelő tanár statikus gyakorlatai a képzőművészetben  2010. december 9. 13 óra </vt:lpstr>
      <vt:lpstr>Grácia - egy testnevelő tanár statikus gyakorlatai a képzőművészetben</vt:lpstr>
      <vt:lpstr>Kovács Péter (papír-, bőr-, könyvrestaurátor)    Infekció a könyvtárban - Ízelítő a Központi Könyvtár muzeális gyűjteményének restaurálási munkálataiból  2011. április 7. csütörtök, 14 óra</vt:lpstr>
      <vt:lpstr>Infekció a könyvtárban - Ízelítő a Központi Könyvtár muzeális gyűjteményének restaurálási munkálataiból</vt:lpstr>
      <vt:lpstr>dr. Németh Attila és Somlai Zsuzsanna  az Egyetem Pszichiátriai és Pszichoterápiás Klinikájának docense    Tanulni és tani-tani - másképp! - Németh Attila: Pszichiátria változatosan című könyvének bemutatója  2011. április 14. hétfő 14 óra</vt:lpstr>
      <vt:lpstr>Tanulni és tani-tani - másképp! - Németh Attila: Pszichiátria változatosan című könyvének bemutatója</vt:lpstr>
      <vt:lpstr>Kövecsesné Tóth Ágnes  Pannon Egyetem Közbeszerzési Igazgatója   Zálog a könyvtárak sikeres  közbeszerzéséhez  2011. április 18. hétfő 14 óra </vt:lpstr>
      <vt:lpstr>Zálog a könyvtárak sikeres  közbeszerzéséhez</vt:lpstr>
      <vt:lpstr>Dr. Kovács József (egyetemi tanár)   Publikációs etika - a tudományos publikációkkal kapcsolatos etikai kérdések.  2011. május 5. csütörtök, 14 óra</vt:lpstr>
      <vt:lpstr>Publikációs etika - a tudományos publikációkkal kapcsolatos etikai kérdések</vt:lpstr>
      <vt:lpstr>Dr. Táncos László, Ősi Zsolt és Vince Judit (Semmelweis Kiadó Kft.)   Könyv - papír nélkül - E könyv kiadás és forgalmazás a Semmelweis Kiadó gyakorlatában   2011. május 10. kedd, 14 óra</vt:lpstr>
      <vt:lpstr>Könyv - papír nélkül - E könyv kiadás és forgalmazás a Semmelweis Kiadó gyakorlatában</vt:lpstr>
      <vt:lpstr>Dr. Geges József Ovidius Marketing Co, Ltd.    A szemantikus web keresőgépek bemutatása  2011. május 12. csütörtök, 14 óra </vt:lpstr>
      <vt:lpstr>A szemantikus web keresőgépek bemutatása</vt:lpstr>
      <vt:lpstr>Reigl Mariann (Testnevelési és Sporttudományi Kar, docens)   Testnevelési játékok: elmélet és gyakorlat 400 játék testnevelőknek és sportszakembereknek című könyvének bemutatója  2011. május 17. 12 óra</vt:lpstr>
      <vt:lpstr>Testnevelési játékok: elmélet és gyakorlat 400 játék testnevelőknek és sportszakembereknek című könyvének bemutatója </vt:lpstr>
      <vt:lpstr>Dr. Németh Endre (adjunktus, Semmelweis Egyetem, Testnevelési és Sporttudományi Kar, Sportági Intézet, Küzdősportok Tanszék)   A seppuku-tól a versenyjudo-ig - a japán harcművészetek és küzdősportok bemutatása  2011. május 25. szerda, 16 óra </vt:lpstr>
      <vt:lpstr>A seppuku-tól a versenyjudo-ig - a japán harcművészetek és küzdősportok bemutatása</vt:lpstr>
      <vt:lpstr>Dr. Audikovszky Mária (Szent Imre Kórház, Lipidológiai Profil, Profilvezető főorvos)    Az elhízás szövődménye és kezelése  2011. június 20. hétfő 15 óra</vt:lpstr>
      <vt:lpstr>Az elhízás szövődménye és kezelése</vt:lpstr>
      <vt:lpstr>Duska Zsófia (gyógytornász, Fővárosi Önkormányzat Uzsoki utcai Kórház)    Ízületeink egészségéért: prevenció, gyógytorna  2011. június 23. csütörtök 14 óra </vt:lpstr>
      <vt:lpstr>Ízületeink egészségéért: prevenció, gyógytorna</vt:lpstr>
      <vt:lpstr>Horváth Zoltánné, Solymosi Ferenc (IQSYS, egyetemi vezető informatikus)   Next Generation Önképzőkör Könyvtáros teadélután  2011. szeptember 7. 15 óra</vt:lpstr>
      <vt:lpstr>Next Generation Önképzőkör Könyvtáros teadélután</vt:lpstr>
      <vt:lpstr>Sós Csaba, Egressy János, Tóth Ákos (Testnevelési és Sporttudományi Kar)    Úszás tankönyvének bemutatója  2011. szeptember 8. 15 óra</vt:lpstr>
      <vt:lpstr>Úszás tankönyvének bemutatója</vt:lpstr>
      <vt:lpstr>Balogh Zsolt (kungfu-oktató)     A Qigong és a Kungfu kapcsolata – előadás és bemutató  2011. szeptember 15. 15 óra </vt:lpstr>
      <vt:lpstr>A Qigong és a Kungfu kapcsolata – előadás és bemutató </vt:lpstr>
      <vt:lpstr>Ortutayné dr. Léces Melinda köszöntése (Testnevelési és Sporttudományi Kar Kari Könyvtár)</vt:lpstr>
      <vt:lpstr>Csanádi Árpádné köszöntése Családi hagyaték</vt:lpstr>
      <vt:lpstr>Jehoda Imola köszöntése (Egészségtudományi Kar Kari Könyvtár)</vt:lpstr>
      <vt:lpstr>Projektvezetők</vt:lpstr>
      <vt:lpstr>A projektben résztvevő munkatársak</vt:lpstr>
      <vt:lpstr>Köszönöm a megtisztelő figyelmüket!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norosz</dc:creator>
  <cp:lastModifiedBy>Skultéti Attila</cp:lastModifiedBy>
  <cp:revision>441</cp:revision>
  <cp:lastPrinted>2011-09-22T18:34:22Z</cp:lastPrinted>
  <dcterms:created xsi:type="dcterms:W3CDTF">2011-07-06T10:21:43Z</dcterms:created>
  <dcterms:modified xsi:type="dcterms:W3CDTF">2011-09-23T05:45:56Z</dcterms:modified>
</cp:coreProperties>
</file>