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charts/chart2.xml" ContentType="application/vnd.openxmlformats-officedocument.drawingml.chart+xml"/>
  <Override PartName="/ppt/drawings/drawing1.xml" ContentType="application/vnd.openxmlformats-officedocument.drawingml.chartshape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1.xml" ContentType="application/vnd.openxmlformats-officedocument.presentationml.tags+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37"/>
  </p:notesMasterIdLst>
  <p:handoutMasterIdLst>
    <p:handoutMasterId r:id="rId38"/>
  </p:handoutMasterIdLst>
  <p:sldIdLst>
    <p:sldId id="290" r:id="rId5"/>
    <p:sldId id="462" r:id="rId6"/>
    <p:sldId id="502" r:id="rId7"/>
    <p:sldId id="464" r:id="rId8"/>
    <p:sldId id="466" r:id="rId9"/>
    <p:sldId id="476" r:id="rId10"/>
    <p:sldId id="469" r:id="rId11"/>
    <p:sldId id="470" r:id="rId12"/>
    <p:sldId id="471" r:id="rId13"/>
    <p:sldId id="472" r:id="rId14"/>
    <p:sldId id="473" r:id="rId15"/>
    <p:sldId id="474" r:id="rId16"/>
    <p:sldId id="500" r:id="rId17"/>
    <p:sldId id="482" r:id="rId18"/>
    <p:sldId id="478" r:id="rId19"/>
    <p:sldId id="479" r:id="rId20"/>
    <p:sldId id="480" r:id="rId21"/>
    <p:sldId id="481" r:id="rId22"/>
    <p:sldId id="501" r:id="rId23"/>
    <p:sldId id="485" r:id="rId24"/>
    <p:sldId id="489" r:id="rId25"/>
    <p:sldId id="491" r:id="rId26"/>
    <p:sldId id="492" r:id="rId27"/>
    <p:sldId id="493" r:id="rId28"/>
    <p:sldId id="494" r:id="rId29"/>
    <p:sldId id="496" r:id="rId30"/>
    <p:sldId id="495" r:id="rId31"/>
    <p:sldId id="497" r:id="rId32"/>
    <p:sldId id="498" r:id="rId33"/>
    <p:sldId id="457" r:id="rId34"/>
    <p:sldId id="452" r:id="rId35"/>
    <p:sldId id="503" r:id="rId36"/>
  </p:sldIdLst>
  <p:sldSz cx="9144000" cy="6858000" type="screen4x3"/>
  <p:notesSz cx="6794500" cy="9906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28" charset="-128"/>
        <a:cs typeface="+mn-cs"/>
      </a:defRPr>
    </a:lvl5pPr>
    <a:lvl6pPr marL="2286000" algn="l" defTabSz="914400" rtl="0" eaLnBrk="1" latinLnBrk="0" hangingPunct="1">
      <a:defRPr sz="2400" kern="1200">
        <a:solidFill>
          <a:schemeClr val="tx1"/>
        </a:solidFill>
        <a:latin typeface="Arial" charset="0"/>
        <a:ea typeface="ＭＳ Ｐゴシック" pitchFamily="28" charset="-128"/>
        <a:cs typeface="+mn-cs"/>
      </a:defRPr>
    </a:lvl6pPr>
    <a:lvl7pPr marL="2743200" algn="l" defTabSz="914400" rtl="0" eaLnBrk="1" latinLnBrk="0" hangingPunct="1">
      <a:defRPr sz="2400" kern="1200">
        <a:solidFill>
          <a:schemeClr val="tx1"/>
        </a:solidFill>
        <a:latin typeface="Arial" charset="0"/>
        <a:ea typeface="ＭＳ Ｐゴシック" pitchFamily="28" charset="-128"/>
        <a:cs typeface="+mn-cs"/>
      </a:defRPr>
    </a:lvl7pPr>
    <a:lvl8pPr marL="3200400" algn="l" defTabSz="914400" rtl="0" eaLnBrk="1" latinLnBrk="0" hangingPunct="1">
      <a:defRPr sz="2400" kern="1200">
        <a:solidFill>
          <a:schemeClr val="tx1"/>
        </a:solidFill>
        <a:latin typeface="Arial" charset="0"/>
        <a:ea typeface="ＭＳ Ｐゴシック" pitchFamily="28" charset="-128"/>
        <a:cs typeface="+mn-cs"/>
      </a:defRPr>
    </a:lvl8pPr>
    <a:lvl9pPr marL="3657600" algn="l" defTabSz="914400" rtl="0" eaLnBrk="1" latinLnBrk="0" hangingPunct="1">
      <a:defRPr sz="2400" kern="1200">
        <a:solidFill>
          <a:schemeClr val="tx1"/>
        </a:solidFill>
        <a:latin typeface="Arial" charset="0"/>
        <a:ea typeface="ＭＳ Ｐゴシック" pitchFamily="28" charset="-128"/>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Guinup" initials="J" lastIdx="4"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5BF00"/>
    <a:srgbClr val="0000CC"/>
    <a:srgbClr val="CC092F"/>
    <a:srgbClr val="FFB6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67" autoAdjust="0"/>
    <p:restoredTop sz="71930" autoAdjust="0"/>
  </p:normalViewPr>
  <p:slideViewPr>
    <p:cSldViewPr>
      <p:cViewPr varScale="1">
        <p:scale>
          <a:sx n="75" d="100"/>
          <a:sy n="75" d="100"/>
        </p:scale>
        <p:origin x="-2336" y="-120"/>
      </p:cViewPr>
      <p:guideLst>
        <p:guide orient="horz" pos="2160"/>
        <p:guide pos="2880"/>
      </p:guideLst>
    </p:cSldViewPr>
  </p:slideViewPr>
  <p:outlineViewPr>
    <p:cViewPr>
      <p:scale>
        <a:sx n="100" d="100"/>
        <a:sy n="100" d="100"/>
      </p:scale>
      <p:origin x="0" y="2224"/>
    </p:cViewPr>
  </p:outlineViewPr>
  <p:notesTextViewPr>
    <p:cViewPr>
      <p:scale>
        <a:sx n="66" d="100"/>
        <a:sy n="66" d="100"/>
      </p:scale>
      <p:origin x="0" y="0"/>
    </p:cViewPr>
  </p:notesTextViewPr>
  <p:sorterViewPr>
    <p:cViewPr>
      <p:scale>
        <a:sx n="100" d="100"/>
        <a:sy n="100" d="100"/>
      </p:scale>
      <p:origin x="0" y="0"/>
    </p:cViewPr>
  </p:sorterViewPr>
  <p:notesViewPr>
    <p:cSldViewPr>
      <p:cViewPr>
        <p:scale>
          <a:sx n="100" d="100"/>
          <a:sy n="100" d="100"/>
        </p:scale>
        <p:origin x="-2856" y="-78"/>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notesMaster" Target="notesMasters/notesMaster1.xml"/><Relationship Id="rId38" Type="http://schemas.openxmlformats.org/officeDocument/2006/relationships/handoutMaster" Target="handoutMasters/handoutMaster1.xml"/><Relationship Id="rId39" Type="http://schemas.openxmlformats.org/officeDocument/2006/relationships/printerSettings" Target="printerSettings/printerSettings1.bin"/><Relationship Id="rId40" Type="http://schemas.openxmlformats.org/officeDocument/2006/relationships/commentAuthors" Target="commentAuthors.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bgpqfile01v.proque.st\CBG_Documents\mayling\My%20Documents\WorldCon\worldcon%20fig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2655074365704"/>
          <c:y val="0.0514005540974045"/>
          <c:w val="0.699240813648295"/>
          <c:h val="0.7648687664042"/>
        </c:manualLayout>
      </c:layout>
      <c:barChart>
        <c:barDir val="col"/>
        <c:grouping val="clustered"/>
        <c:varyColors val="0"/>
        <c:ser>
          <c:idx val="0"/>
          <c:order val="0"/>
          <c:tx>
            <c:v>ABI Complete: 2009</c:v>
          </c:tx>
          <c:invertIfNegative val="0"/>
          <c:cat>
            <c:strRef>
              <c:f>Sheet2!$A$4:$A$8</c:f>
              <c:strCache>
                <c:ptCount val="5"/>
                <c:pt idx="0">
                  <c:v>Total</c:v>
                </c:pt>
                <c:pt idx="1">
                  <c:v>Total FT</c:v>
                </c:pt>
                <c:pt idx="2">
                  <c:v>Active FT</c:v>
                </c:pt>
                <c:pt idx="3">
                  <c:v>Scholarly FT</c:v>
                </c:pt>
                <c:pt idx="4">
                  <c:v>Act Scholarly FT</c:v>
                </c:pt>
              </c:strCache>
            </c:strRef>
          </c:cat>
          <c:val>
            <c:numRef>
              <c:f>Sheet2!$B$4:$B$8</c:f>
              <c:numCache>
                <c:formatCode>General</c:formatCode>
                <c:ptCount val="5"/>
                <c:pt idx="0">
                  <c:v>4239.0</c:v>
                </c:pt>
                <c:pt idx="1">
                  <c:v>3105.0</c:v>
                </c:pt>
                <c:pt idx="2">
                  <c:v>1941.0</c:v>
                </c:pt>
                <c:pt idx="3">
                  <c:v>1212.0</c:v>
                </c:pt>
                <c:pt idx="4">
                  <c:v>841.0</c:v>
                </c:pt>
              </c:numCache>
            </c:numRef>
          </c:val>
        </c:ser>
        <c:ser>
          <c:idx val="1"/>
          <c:order val="1"/>
          <c:tx>
            <c:v>ABI Complete: 2011</c:v>
          </c:tx>
          <c:invertIfNegative val="0"/>
          <c:cat>
            <c:strRef>
              <c:f>Sheet2!$A$4:$A$8</c:f>
              <c:strCache>
                <c:ptCount val="5"/>
                <c:pt idx="0">
                  <c:v>Total</c:v>
                </c:pt>
                <c:pt idx="1">
                  <c:v>Total FT</c:v>
                </c:pt>
                <c:pt idx="2">
                  <c:v>Active FT</c:v>
                </c:pt>
                <c:pt idx="3">
                  <c:v>Scholarly FT</c:v>
                </c:pt>
                <c:pt idx="4">
                  <c:v>Act Scholarly FT</c:v>
                </c:pt>
              </c:strCache>
            </c:strRef>
          </c:cat>
          <c:val>
            <c:numRef>
              <c:f>Sheet2!$E$4:$E$8</c:f>
              <c:numCache>
                <c:formatCode>General</c:formatCode>
                <c:ptCount val="5"/>
                <c:pt idx="0">
                  <c:v>6397.0</c:v>
                </c:pt>
                <c:pt idx="1">
                  <c:v>5136.0</c:v>
                </c:pt>
                <c:pt idx="2">
                  <c:v>3703.0</c:v>
                </c:pt>
                <c:pt idx="3">
                  <c:v>1580.0</c:v>
                </c:pt>
                <c:pt idx="4">
                  <c:v>1130.0</c:v>
                </c:pt>
              </c:numCache>
            </c:numRef>
          </c:val>
        </c:ser>
        <c:dLbls>
          <c:showLegendKey val="0"/>
          <c:showVal val="0"/>
          <c:showCatName val="0"/>
          <c:showSerName val="0"/>
          <c:showPercent val="0"/>
          <c:showBubbleSize val="0"/>
        </c:dLbls>
        <c:gapWidth val="150"/>
        <c:axId val="2123317624"/>
        <c:axId val="2104167080"/>
      </c:barChart>
      <c:catAx>
        <c:axId val="2123317624"/>
        <c:scaling>
          <c:orientation val="minMax"/>
        </c:scaling>
        <c:delete val="0"/>
        <c:axPos val="b"/>
        <c:majorTickMark val="out"/>
        <c:minorTickMark val="none"/>
        <c:tickLblPos val="nextTo"/>
        <c:crossAx val="2104167080"/>
        <c:crosses val="autoZero"/>
        <c:auto val="1"/>
        <c:lblAlgn val="ctr"/>
        <c:lblOffset val="100"/>
        <c:noMultiLvlLbl val="0"/>
      </c:catAx>
      <c:valAx>
        <c:axId val="2104167080"/>
        <c:scaling>
          <c:orientation val="minMax"/>
        </c:scaling>
        <c:delete val="0"/>
        <c:axPos val="l"/>
        <c:majorGridlines/>
        <c:numFmt formatCode="General" sourceLinked="1"/>
        <c:majorTickMark val="out"/>
        <c:minorTickMark val="none"/>
        <c:tickLblPos val="nextTo"/>
        <c:crossAx val="2123317624"/>
        <c:crosses val="autoZero"/>
        <c:crossBetween val="between"/>
      </c:valAx>
    </c:plotArea>
    <c:legend>
      <c:legendPos val="r"/>
      <c:layout>
        <c:manualLayout>
          <c:xMode val="edge"/>
          <c:yMode val="edge"/>
          <c:x val="0.495890201224848"/>
          <c:y val="0.0596092155147273"/>
          <c:w val="0.310172106349302"/>
          <c:h val="0.234580052493438"/>
        </c:manualLayout>
      </c:layout>
      <c:overlay val="0"/>
      <c:txPr>
        <a:bodyPr/>
        <a:lstStyle/>
        <a:p>
          <a:pPr>
            <a:defRPr sz="1600"/>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0"/>
    </mc:Choice>
    <mc:Fallback>
      <c:style val="20"/>
    </mc:Fallback>
  </mc:AlternateContent>
  <c:chart>
    <c:autoTitleDeleted val="1"/>
    <c:plotArea>
      <c:layout/>
      <c:barChart>
        <c:barDir val="col"/>
        <c:grouping val="stacked"/>
        <c:varyColors val="0"/>
        <c:ser>
          <c:idx val="0"/>
          <c:order val="0"/>
          <c:tx>
            <c:strRef>
              <c:f>Sheet1!$B$1</c:f>
              <c:strCache>
                <c:ptCount val="1"/>
                <c:pt idx="0">
                  <c:v>Series 1</c:v>
                </c:pt>
              </c:strCache>
            </c:strRef>
          </c:tx>
          <c:spPr>
            <a:ln>
              <a:solidFill>
                <a:schemeClr val="tx2"/>
              </a:solidFill>
            </a:ln>
          </c:spPr>
          <c:invertIfNegative val="0"/>
          <c:cat>
            <c:strRef>
              <c:f>Sheet1!$A$2:$A$4</c:f>
              <c:strCache>
                <c:ptCount val="3"/>
                <c:pt idx="0">
                  <c:v>Jan 2009</c:v>
                </c:pt>
                <c:pt idx="1">
                  <c:v>Oct 2010</c:v>
                </c:pt>
                <c:pt idx="2">
                  <c:v>Mar 2011</c:v>
                </c:pt>
              </c:strCache>
            </c:strRef>
          </c:cat>
          <c:val>
            <c:numRef>
              <c:f>Sheet1!$B$2:$B$4</c:f>
              <c:numCache>
                <c:formatCode>#,##0</c:formatCode>
                <c:ptCount val="3"/>
                <c:pt idx="0">
                  <c:v>1.99E8</c:v>
                </c:pt>
                <c:pt idx="1">
                  <c:v>5.7E8</c:v>
                </c:pt>
                <c:pt idx="2">
                  <c:v>7.07E8</c:v>
                </c:pt>
              </c:numCache>
            </c:numRef>
          </c:val>
        </c:ser>
        <c:dLbls>
          <c:showLegendKey val="0"/>
          <c:showVal val="0"/>
          <c:showCatName val="0"/>
          <c:showSerName val="0"/>
          <c:showPercent val="0"/>
          <c:showBubbleSize val="0"/>
        </c:dLbls>
        <c:gapWidth val="150"/>
        <c:overlap val="100"/>
        <c:axId val="2126701656"/>
        <c:axId val="2126704776"/>
      </c:barChart>
      <c:catAx>
        <c:axId val="2126701656"/>
        <c:scaling>
          <c:orientation val="minMax"/>
        </c:scaling>
        <c:delete val="0"/>
        <c:axPos val="b"/>
        <c:numFmt formatCode="mmm\-yy" sourceLinked="1"/>
        <c:majorTickMark val="out"/>
        <c:minorTickMark val="none"/>
        <c:tickLblPos val="nextTo"/>
        <c:txPr>
          <a:bodyPr/>
          <a:lstStyle/>
          <a:p>
            <a:pPr>
              <a:defRPr sz="1600"/>
            </a:pPr>
            <a:endParaRPr lang="en-US"/>
          </a:p>
        </c:txPr>
        <c:crossAx val="2126704776"/>
        <c:crosses val="autoZero"/>
        <c:auto val="1"/>
        <c:lblAlgn val="ctr"/>
        <c:lblOffset val="100"/>
        <c:noMultiLvlLbl val="0"/>
      </c:catAx>
      <c:valAx>
        <c:axId val="2126704776"/>
        <c:scaling>
          <c:orientation val="minMax"/>
        </c:scaling>
        <c:delete val="1"/>
        <c:axPos val="l"/>
        <c:majorGridlines/>
        <c:numFmt formatCode="#,##0" sourceLinked="0"/>
        <c:majorTickMark val="out"/>
        <c:minorTickMark val="none"/>
        <c:tickLblPos val="none"/>
        <c:crossAx val="2126701656"/>
        <c:crosses val="autoZero"/>
        <c:crossBetween val="between"/>
      </c:valAx>
      <c:spPr>
        <a:gradFill>
          <a:gsLst>
            <a:gs pos="0">
              <a:srgbClr val="7968AE">
                <a:lumMod val="60000"/>
                <a:lumOff val="40000"/>
              </a:srgbClr>
            </a:gs>
            <a:gs pos="50000">
              <a:srgbClr val="FDB812">
                <a:tint val="44500"/>
                <a:satMod val="160000"/>
              </a:srgbClr>
            </a:gs>
            <a:gs pos="100000">
              <a:srgbClr val="FDB812">
                <a:tint val="23500"/>
                <a:satMod val="160000"/>
              </a:srgbClr>
            </a:gs>
          </a:gsLst>
          <a:lin ang="5400000" scaled="0"/>
        </a:gradFill>
      </c:spPr>
    </c:plotArea>
    <c:plotVisOnly val="1"/>
    <c:dispBlanksAs val="gap"/>
    <c:showDLblsOverMax val="0"/>
  </c:chart>
  <c:txPr>
    <a:bodyPr/>
    <a:lstStyle/>
    <a:p>
      <a:pPr>
        <a:defRPr sz="1800"/>
      </a:pPr>
      <a:endParaRPr lang="en-US"/>
    </a:p>
  </c:txPr>
  <c:externalData r:id="rId1">
    <c:autoUpdate val="0"/>
  </c:externalData>
  <c:userShapes r:id="rId2"/>
</c:chartSpace>
</file>

<file path=ppt/diagrams/_rels/data1.xml.rels><?xml version="1.0" encoding="UTF-8" standalone="yes"?>
<Relationships xmlns="http://schemas.openxmlformats.org/package/2006/relationships"><Relationship Id="rId1" Type="http://schemas.openxmlformats.org/officeDocument/2006/relationships/image" Target="../media/image62.png"/></Relationships>
</file>

<file path=ppt/diagrams/_rels/data2.xml.rels><?xml version="1.0" encoding="UTF-8" standalone="yes"?>
<Relationships xmlns="http://schemas.openxmlformats.org/package/2006/relationships"><Relationship Id="rId1" Type="http://schemas.openxmlformats.org/officeDocument/2006/relationships/image" Target="../media/image67.png"/><Relationship Id="rId2" Type="http://schemas.openxmlformats.org/officeDocument/2006/relationships/image" Target="../media/image68.png"/><Relationship Id="rId3" Type="http://schemas.openxmlformats.org/officeDocument/2006/relationships/image" Target="../media/image69.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7.png"/><Relationship Id="rId2" Type="http://schemas.openxmlformats.org/officeDocument/2006/relationships/image" Target="../media/image68.png"/><Relationship Id="rId3" Type="http://schemas.openxmlformats.org/officeDocument/2006/relationships/image" Target="../media/image6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5">
  <dgm:title val=""/>
  <dgm:desc val=""/>
  <dgm:catLst>
    <dgm:cat type="accent3" pri="11500"/>
  </dgm:catLst>
  <dgm:styleLbl name="node0">
    <dgm:fillClrLst meth="cycle">
      <a:schemeClr val="accent3">
        <a:alpha val="80000"/>
      </a:schemeClr>
    </dgm:fillClrLst>
    <dgm:linClrLst meth="repeat">
      <a:schemeClr val="lt1"/>
    </dgm:linClrLst>
    <dgm:effectClrLst/>
    <dgm:txLinClrLst/>
    <dgm:txFillClrLst/>
    <dgm:txEffectClrLst/>
  </dgm:styleLbl>
  <dgm:styleLbl name="node1">
    <dgm:fillClrLst>
      <a:schemeClr val="accent3">
        <a:alpha val="90000"/>
      </a:schemeClr>
      <a:schemeClr val="accent3">
        <a:alpha val="50000"/>
      </a:schemeClr>
    </dgm:fillClrLst>
    <dgm:linClrLst meth="repeat">
      <a:schemeClr val="lt1"/>
    </dgm:linClrLst>
    <dgm:effectClrLst/>
    <dgm:txLinClrLst/>
    <dgm:txFillClrLst/>
    <dgm:txEffectClrLst/>
  </dgm:styleLbl>
  <dgm:styleLbl name="alignNode1">
    <dgm:fillClrLst>
      <a:schemeClr val="accent3">
        <a:alpha val="90000"/>
      </a:schemeClr>
      <a:schemeClr val="accent3">
        <a:alpha val="50000"/>
      </a:schemeClr>
    </dgm:fillClrLst>
    <dgm:linClrLst>
      <a:schemeClr val="accent3">
        <a:alpha val="90000"/>
      </a:schemeClr>
      <a:schemeClr val="accent3">
        <a:alpha val="50000"/>
      </a:schemeClr>
    </dgm:linClrLst>
    <dgm:effectClrLst/>
    <dgm:txLinClrLst/>
    <dgm:txFillClrLst/>
    <dgm:txEffectClrLst/>
  </dgm:styleLbl>
  <dgm:styleLbl name="lnNode1">
    <dgm:fillClrLst>
      <a:schemeClr val="accent3">
        <a:shade val="90000"/>
      </a:schemeClr>
      <a:schemeClr val="accent3">
        <a:alpha val="50000"/>
        <a:tint val="50000"/>
      </a:schemeClr>
    </dgm:fillClrLst>
    <dgm:linClrLst meth="repeat">
      <a:schemeClr val="lt1"/>
    </dgm:linClrLst>
    <dgm:effectClrLst/>
    <dgm:txLinClrLst/>
    <dgm:txFillClrLst/>
    <dgm:txEffectClrLst/>
  </dgm:styleLbl>
  <dgm:styleLbl name="vennNode1">
    <dgm:fillClrLst>
      <a:schemeClr val="accent3">
        <a:shade val="80000"/>
        <a:alpha val="50000"/>
      </a:schemeClr>
      <a:schemeClr val="accent3">
        <a:alpha val="80000"/>
      </a:schemeClr>
    </dgm:fillClrLst>
    <dgm:linClrLst meth="repeat">
      <a:schemeClr val="lt1"/>
    </dgm:linClrLst>
    <dgm:effectClrLst/>
    <dgm:txLinClrLst/>
    <dgm:txFillClrLst/>
    <dgm:txEffectClrLst/>
  </dgm:styleLbl>
  <dgm:styleLbl name="node2">
    <dgm:fillClrLst>
      <a:schemeClr val="accent3">
        <a:alpha val="70000"/>
      </a:schemeClr>
    </dgm:fillClrLst>
    <dgm:linClrLst meth="repeat">
      <a:schemeClr val="lt1"/>
    </dgm:linClrLst>
    <dgm:effectClrLst/>
    <dgm:txLinClrLst/>
    <dgm:txFillClrLst/>
    <dgm:txEffectClrLst/>
  </dgm:styleLbl>
  <dgm:styleLbl name="node3">
    <dgm:fillClrLst>
      <a:schemeClr val="accent3">
        <a:alpha val="50000"/>
      </a:schemeClr>
    </dgm:fillClrLst>
    <dgm:linClrLst meth="repeat">
      <a:schemeClr val="lt1"/>
    </dgm:linClrLst>
    <dgm:effectClrLst/>
    <dgm:txLinClrLst/>
    <dgm:txFillClrLst/>
    <dgm:txEffectClrLst/>
  </dgm:styleLbl>
  <dgm:styleLbl name="node4">
    <dgm:fillClrLst>
      <a:schemeClr val="accent3">
        <a:alpha val="30000"/>
      </a:schemeClr>
    </dgm:fillClrLst>
    <dgm:linClrLst meth="repeat">
      <a:schemeClr val="lt1"/>
    </dgm:linClrLst>
    <dgm:effectClrLst/>
    <dgm:txLinClrLst/>
    <dgm:txFillClrLst/>
    <dgm:txEffectClrLst/>
  </dgm:styleLbl>
  <dgm:styleLbl name="fgImgPlace1">
    <dgm:fillClrLst>
      <a:schemeClr val="accent3">
        <a:tint val="50000"/>
        <a:alpha val="90000"/>
      </a:schemeClr>
      <a:schemeClr val="accent3">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f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bgSibTrans2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dgm:txEffectClrLst/>
  </dgm:styleLbl>
  <dgm:styleLbl name="sibTrans1D1">
    <dgm:fillClrLst>
      <a:schemeClr val="accent3">
        <a:shade val="90000"/>
      </a:schemeClr>
      <a:schemeClr val="accent3">
        <a:tint val="50000"/>
      </a:schemeClr>
    </dgm:fillClrLst>
    <dgm:linClrLst>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alpha val="90000"/>
      </a:schemeClr>
    </dgm:fillClrLst>
    <dgm:linClrLst meth="repeat">
      <a:schemeClr val="lt1"/>
    </dgm:linClrLst>
    <dgm:effectClrLst/>
    <dgm:txLinClrLst/>
    <dgm:txFillClrLst/>
    <dgm:txEffectClrLst/>
  </dgm:styleLbl>
  <dgm:styleLbl name="asst1">
    <dgm:fillClrLst meth="repeat">
      <a:schemeClr val="accent3">
        <a:alpha val="90000"/>
      </a:schemeClr>
    </dgm:fillClrLst>
    <dgm:linClrLst meth="repeat">
      <a:schemeClr val="lt1"/>
    </dgm:linClrLst>
    <dgm:effectClrLst/>
    <dgm:txLinClrLst/>
    <dgm:txFillClrLst/>
    <dgm:txEffectClrLst/>
  </dgm:styleLbl>
  <dgm:styleLbl name="asst2">
    <dgm:fillClrLst>
      <a:schemeClr val="accent3">
        <a:alpha val="90000"/>
      </a:schemeClr>
    </dgm:fillClrLst>
    <dgm:linClrLst meth="repeat">
      <a:schemeClr val="lt1"/>
    </dgm:linClrLst>
    <dgm:effectClrLst/>
    <dgm:txLinClrLst/>
    <dgm:txFillClrLst/>
    <dgm:txEffectClrLst/>
  </dgm:styleLbl>
  <dgm:styleLbl name="asst3">
    <dgm:fillClrLst>
      <a:schemeClr val="accent3">
        <a:alpha val="70000"/>
      </a:schemeClr>
    </dgm:fillClrLst>
    <dgm:linClrLst meth="repeat">
      <a:schemeClr val="lt1"/>
    </dgm:linClrLst>
    <dgm:effectClrLst/>
    <dgm:txLinClrLst/>
    <dgm:txFillClrLst/>
    <dgm:txEffectClrLst/>
  </dgm:styleLbl>
  <dgm:styleLbl name="asst4">
    <dgm:fillClrLst>
      <a:schemeClr val="accent3">
        <a:alpha val="50000"/>
      </a:schemeClr>
    </dgm:fillClrLst>
    <dgm:linClrLst meth="repeat">
      <a:schemeClr val="lt1"/>
    </dgm:linClrLst>
    <dgm:effectClrLst/>
    <dgm:txLinClrLst/>
    <dgm:txFillClrLst/>
    <dgm:txEffectClrLst/>
  </dgm:styleLbl>
  <dgm:styleLbl name="parChTrans2D1">
    <dgm:fillClrLst meth="repeat">
      <a:schemeClr val="accent3">
        <a:shade val="8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3">
        <a:alpha val="90000"/>
      </a:schemeClr>
      <a:schemeClr val="accent3">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a:schemeClr val="accent3">
        <a:alpha val="90000"/>
        <a:tint val="40000"/>
      </a:schemeClr>
      <a:schemeClr val="accent3">
        <a:alpha val="5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021D2-1D37-4100-8651-550F8049C49E}" type="doc">
      <dgm:prSet loTypeId="urn:microsoft.com/office/officeart/2005/8/layout/radial4" loCatId="relationship" qsTypeId="urn:microsoft.com/office/officeart/2005/8/quickstyle/simple3" qsCatId="simple" csTypeId="urn:microsoft.com/office/officeart/2005/8/colors/accent1_2" csCatId="accent1" phldr="1"/>
      <dgm:spPr/>
      <dgm:t>
        <a:bodyPr/>
        <a:lstStyle/>
        <a:p>
          <a:endParaRPr lang="en-US"/>
        </a:p>
      </dgm:t>
    </dgm:pt>
    <dgm:pt modelId="{9F057E7F-4184-4182-A8FA-4948ECD8FF4F}">
      <dgm:prSet phldrT="[Text]" custT="1"/>
      <dgm:spPr/>
      <dgm:t>
        <a:bodyPr/>
        <a:lstStyle/>
        <a:p>
          <a:r>
            <a:rPr lang="en-US" sz="1400" b="1" dirty="0" smtClean="0"/>
            <a:t>Publisher: </a:t>
          </a:r>
        </a:p>
        <a:p>
          <a:r>
            <a:rPr lang="en-US" sz="1400" b="0" dirty="0" smtClean="0"/>
            <a:t>Full Text</a:t>
          </a:r>
          <a:endParaRPr lang="en-US" sz="1400" b="0" dirty="0"/>
        </a:p>
      </dgm:t>
    </dgm:pt>
    <dgm:pt modelId="{39A07513-CD1C-49F8-A799-430BD705F016}" type="parTrans" cxnId="{6A5D5C87-673C-4032-91F2-430970E506C5}">
      <dgm:prSet/>
      <dgm:spPr/>
      <dgm:t>
        <a:bodyPr/>
        <a:lstStyle/>
        <a:p>
          <a:endParaRPr lang="en-US"/>
        </a:p>
      </dgm:t>
    </dgm:pt>
    <dgm:pt modelId="{1C1B869F-1C8A-4FEB-8882-7D90E530301D}" type="sibTrans" cxnId="{6A5D5C87-673C-4032-91F2-430970E506C5}">
      <dgm:prSet/>
      <dgm:spPr/>
      <dgm:t>
        <a:bodyPr/>
        <a:lstStyle/>
        <a:p>
          <a:endParaRPr lang="en-US"/>
        </a:p>
      </dgm:t>
    </dgm:pt>
    <dgm:pt modelId="{BCDA5EB5-6A74-41FB-9417-A70D99363E22}">
      <dgm:prSet phldrT="[Text]" custT="1"/>
      <dgm:spPr/>
      <dgm:t>
        <a:bodyPr/>
        <a:lstStyle/>
        <a:p>
          <a:r>
            <a:rPr lang="en-US" sz="1400" b="1" dirty="0" err="1" smtClean="0"/>
            <a:t>Agregator</a:t>
          </a:r>
          <a:r>
            <a:rPr lang="en-US" sz="1400" b="1" dirty="0" smtClean="0"/>
            <a:t>:</a:t>
          </a:r>
          <a:r>
            <a:rPr lang="en-US" sz="1400" dirty="0" smtClean="0"/>
            <a:t> abstracts and subject terms</a:t>
          </a:r>
          <a:endParaRPr lang="en-US" sz="1400" dirty="0"/>
        </a:p>
      </dgm:t>
    </dgm:pt>
    <dgm:pt modelId="{CBF88232-3262-43CD-9DA7-0093FE8D74A7}" type="parTrans" cxnId="{8C459F34-B25B-4D48-BA79-C550DFCDCB3A}">
      <dgm:prSet/>
      <dgm:spPr/>
      <dgm:t>
        <a:bodyPr/>
        <a:lstStyle/>
        <a:p>
          <a:endParaRPr lang="en-US"/>
        </a:p>
      </dgm:t>
    </dgm:pt>
    <dgm:pt modelId="{F41BFB36-0F84-494F-8B8F-145D2D0915BF}" type="sibTrans" cxnId="{8C459F34-B25B-4D48-BA79-C550DFCDCB3A}">
      <dgm:prSet/>
      <dgm:spPr/>
      <dgm:t>
        <a:bodyPr/>
        <a:lstStyle/>
        <a:p>
          <a:endParaRPr lang="en-US"/>
        </a:p>
      </dgm:t>
    </dgm:pt>
    <dgm:pt modelId="{0D33B871-E7B6-4CA3-A6A5-2BC6DC07FD75}">
      <dgm:prSet phldrT="[Text]" custT="1"/>
      <dgm:spPr/>
      <dgm:t>
        <a:bodyPr/>
        <a:lstStyle/>
        <a:p>
          <a:r>
            <a:rPr lang="en-US" sz="1400" b="1" dirty="0" err="1" smtClean="0"/>
            <a:t>CrossRef</a:t>
          </a:r>
          <a:r>
            <a:rPr lang="en-US" sz="1400" b="1" dirty="0" smtClean="0"/>
            <a:t>:</a:t>
          </a:r>
        </a:p>
        <a:p>
          <a:r>
            <a:rPr lang="en-US" sz="1400" dirty="0" smtClean="0"/>
            <a:t>DOI</a:t>
          </a:r>
          <a:endParaRPr lang="en-US" sz="1400" dirty="0"/>
        </a:p>
      </dgm:t>
    </dgm:pt>
    <dgm:pt modelId="{4F9608E1-9F14-494D-BE00-24CCFE015F4E}" type="parTrans" cxnId="{D27044B7-AE1F-4E7F-BC02-142441900259}">
      <dgm:prSet/>
      <dgm:spPr/>
      <dgm:t>
        <a:bodyPr/>
        <a:lstStyle/>
        <a:p>
          <a:endParaRPr lang="en-US"/>
        </a:p>
      </dgm:t>
    </dgm:pt>
    <dgm:pt modelId="{576B5299-1E3F-40E4-9505-FAFB43C4835D}" type="sibTrans" cxnId="{D27044B7-AE1F-4E7F-BC02-142441900259}">
      <dgm:prSet/>
      <dgm:spPr/>
      <dgm:t>
        <a:bodyPr/>
        <a:lstStyle/>
        <a:p>
          <a:endParaRPr lang="en-US"/>
        </a:p>
      </dgm:t>
    </dgm:pt>
    <dgm:pt modelId="{DEECCEED-0AD7-4C11-9C7D-D1B1D42BDE57}">
      <dgm:prSet custT="1"/>
      <dgm:spPr/>
      <dgm:t>
        <a:bodyPr/>
        <a:lstStyle/>
        <a:p>
          <a:r>
            <a:rPr lang="en-US" sz="1400" b="1" dirty="0" smtClean="0"/>
            <a:t>Ulrich’s:</a:t>
          </a:r>
        </a:p>
        <a:p>
          <a:r>
            <a:rPr lang="en-US" sz="1400" dirty="0" smtClean="0"/>
            <a:t>Peer-reviewed status</a:t>
          </a:r>
          <a:endParaRPr lang="en-US" sz="1400" dirty="0"/>
        </a:p>
      </dgm:t>
    </dgm:pt>
    <dgm:pt modelId="{75479F78-F68A-42B8-A65B-66954D604EA9}" type="parTrans" cxnId="{6252A0A3-61B9-470E-8F60-ACFBD4E6A80D}">
      <dgm:prSet/>
      <dgm:spPr/>
      <dgm:t>
        <a:bodyPr/>
        <a:lstStyle/>
        <a:p>
          <a:endParaRPr lang="en-US"/>
        </a:p>
      </dgm:t>
    </dgm:pt>
    <dgm:pt modelId="{E8155E42-63F8-49FB-8BF7-159E1A045225}" type="sibTrans" cxnId="{6252A0A3-61B9-470E-8F60-ACFBD4E6A80D}">
      <dgm:prSet/>
      <dgm:spPr/>
      <dgm:t>
        <a:bodyPr/>
        <a:lstStyle/>
        <a:p>
          <a:endParaRPr lang="en-US"/>
        </a:p>
      </dgm:t>
    </dgm:pt>
    <dgm:pt modelId="{BDF0ECDA-97D2-4026-B8EB-A008FEC4AA8D}">
      <dgm:prSet custT="1"/>
      <dgm:spPr/>
      <dgm:t>
        <a:bodyPr/>
        <a:lstStyle/>
        <a:p>
          <a:r>
            <a:rPr lang="en-US" sz="1400" b="1" dirty="0" smtClean="0"/>
            <a:t>Web of Science</a:t>
          </a:r>
          <a:r>
            <a:rPr lang="en-US" sz="1400" dirty="0" smtClean="0"/>
            <a:t>: additional author plus</a:t>
          </a:r>
        </a:p>
        <a:p>
          <a:r>
            <a:rPr lang="en-US" sz="1400" dirty="0" smtClean="0"/>
            <a:t> citation counts </a:t>
          </a:r>
          <a:endParaRPr lang="en-US" sz="1400" dirty="0"/>
        </a:p>
      </dgm:t>
    </dgm:pt>
    <dgm:pt modelId="{6BA91E0B-43FF-417F-9E37-E3DB517AEB57}" type="parTrans" cxnId="{6AA77E1B-9EBF-48C5-A6B0-5D8F09373FFC}">
      <dgm:prSet/>
      <dgm:spPr/>
      <dgm:t>
        <a:bodyPr/>
        <a:lstStyle/>
        <a:p>
          <a:endParaRPr lang="en-US"/>
        </a:p>
      </dgm:t>
    </dgm:pt>
    <dgm:pt modelId="{13363B3C-98E9-435B-9FC2-1F8E179F7B31}" type="sibTrans" cxnId="{6AA77E1B-9EBF-48C5-A6B0-5D8F09373FFC}">
      <dgm:prSet/>
      <dgm:spPr/>
      <dgm:t>
        <a:bodyPr/>
        <a:lstStyle/>
        <a:p>
          <a:endParaRPr lang="en-US"/>
        </a:p>
      </dgm:t>
    </dgm:pt>
    <dgm:pt modelId="{6F38D674-477A-47B2-B8AD-8A936B50254D}">
      <dgm:prSet phldrT="[Text]" custT="1"/>
      <dgm:spPr>
        <a:blipFill rotWithShape="0">
          <a:blip xmlns:r="http://schemas.openxmlformats.org/officeDocument/2006/relationships" r:embed="rId1"/>
          <a:stretch>
            <a:fillRect/>
          </a:stretch>
        </a:blipFill>
      </dgm:spPr>
      <dgm:t>
        <a:bodyPr/>
        <a:lstStyle/>
        <a:p>
          <a:endParaRPr lang="en-US" sz="1800" b="1" dirty="0"/>
        </a:p>
      </dgm:t>
    </dgm:pt>
    <dgm:pt modelId="{2E90BFED-28B9-444F-9E55-0BBFDFD2BD0A}" type="sibTrans" cxnId="{5CCAA5F2-5992-4C55-8668-238BE9F6C434}">
      <dgm:prSet/>
      <dgm:spPr/>
      <dgm:t>
        <a:bodyPr/>
        <a:lstStyle/>
        <a:p>
          <a:endParaRPr lang="en-US"/>
        </a:p>
      </dgm:t>
    </dgm:pt>
    <dgm:pt modelId="{1AE478A3-E9AD-4D4B-9996-9C5DB3EA6DED}" type="parTrans" cxnId="{5CCAA5F2-5992-4C55-8668-238BE9F6C434}">
      <dgm:prSet/>
      <dgm:spPr/>
      <dgm:t>
        <a:bodyPr/>
        <a:lstStyle/>
        <a:p>
          <a:endParaRPr lang="en-US"/>
        </a:p>
      </dgm:t>
    </dgm:pt>
    <dgm:pt modelId="{D2627D26-0880-4651-8F5A-69C37984B2F5}" type="pres">
      <dgm:prSet presAssocID="{C9E021D2-1D37-4100-8651-550F8049C49E}" presName="cycle" presStyleCnt="0">
        <dgm:presLayoutVars>
          <dgm:chMax val="1"/>
          <dgm:dir/>
          <dgm:animLvl val="ctr"/>
          <dgm:resizeHandles val="exact"/>
        </dgm:presLayoutVars>
      </dgm:prSet>
      <dgm:spPr/>
      <dgm:t>
        <a:bodyPr/>
        <a:lstStyle/>
        <a:p>
          <a:endParaRPr lang="en-US"/>
        </a:p>
      </dgm:t>
    </dgm:pt>
    <dgm:pt modelId="{3965B182-8D2A-4008-A374-59C15F37C535}" type="pres">
      <dgm:prSet presAssocID="{6F38D674-477A-47B2-B8AD-8A936B50254D}" presName="centerShape" presStyleLbl="node0" presStyleIdx="0" presStyleCnt="1" custScaleX="149119" custScaleY="71685"/>
      <dgm:spPr/>
      <dgm:t>
        <a:bodyPr/>
        <a:lstStyle/>
        <a:p>
          <a:endParaRPr lang="en-US"/>
        </a:p>
      </dgm:t>
    </dgm:pt>
    <dgm:pt modelId="{58B24EA8-D3E0-4E0F-B0D4-5186918F1B86}" type="pres">
      <dgm:prSet presAssocID="{39A07513-CD1C-49F8-A799-430BD705F016}" presName="parTrans" presStyleLbl="bgSibTrans2D1" presStyleIdx="0" presStyleCnt="5"/>
      <dgm:spPr/>
      <dgm:t>
        <a:bodyPr/>
        <a:lstStyle/>
        <a:p>
          <a:endParaRPr lang="en-US"/>
        </a:p>
      </dgm:t>
    </dgm:pt>
    <dgm:pt modelId="{4BE6760B-2279-4C6B-A2E2-63A95C206BEF}" type="pres">
      <dgm:prSet presAssocID="{9F057E7F-4184-4182-A8FA-4948ECD8FF4F}" presName="node" presStyleLbl="node1" presStyleIdx="0" presStyleCnt="5" custRadScaleRad="116872">
        <dgm:presLayoutVars>
          <dgm:bulletEnabled val="1"/>
        </dgm:presLayoutVars>
      </dgm:prSet>
      <dgm:spPr/>
      <dgm:t>
        <a:bodyPr/>
        <a:lstStyle/>
        <a:p>
          <a:endParaRPr lang="en-US"/>
        </a:p>
      </dgm:t>
    </dgm:pt>
    <dgm:pt modelId="{A509E8E3-28E8-4EC3-8764-88AC6F2884FC}" type="pres">
      <dgm:prSet presAssocID="{CBF88232-3262-43CD-9DA7-0093FE8D74A7}" presName="parTrans" presStyleLbl="bgSibTrans2D1" presStyleIdx="1" presStyleCnt="5"/>
      <dgm:spPr/>
      <dgm:t>
        <a:bodyPr/>
        <a:lstStyle/>
        <a:p>
          <a:endParaRPr lang="en-US"/>
        </a:p>
      </dgm:t>
    </dgm:pt>
    <dgm:pt modelId="{146BA75E-4C9B-47A7-85F5-EF16C2930D25}" type="pres">
      <dgm:prSet presAssocID="{BCDA5EB5-6A74-41FB-9417-A70D99363E22}" presName="node" presStyleLbl="node1" presStyleIdx="1" presStyleCnt="5">
        <dgm:presLayoutVars>
          <dgm:bulletEnabled val="1"/>
        </dgm:presLayoutVars>
      </dgm:prSet>
      <dgm:spPr/>
      <dgm:t>
        <a:bodyPr/>
        <a:lstStyle/>
        <a:p>
          <a:endParaRPr lang="en-US"/>
        </a:p>
      </dgm:t>
    </dgm:pt>
    <dgm:pt modelId="{52375D76-4304-4458-A42B-EAC25D535626}" type="pres">
      <dgm:prSet presAssocID="{4F9608E1-9F14-494D-BE00-24CCFE015F4E}" presName="parTrans" presStyleLbl="bgSibTrans2D1" presStyleIdx="2" presStyleCnt="5"/>
      <dgm:spPr/>
      <dgm:t>
        <a:bodyPr/>
        <a:lstStyle/>
        <a:p>
          <a:endParaRPr lang="en-US"/>
        </a:p>
      </dgm:t>
    </dgm:pt>
    <dgm:pt modelId="{674710E8-DF5A-4596-99C0-43769E55B974}" type="pres">
      <dgm:prSet presAssocID="{0D33B871-E7B6-4CA3-A6A5-2BC6DC07FD75}" presName="node" presStyleLbl="node1" presStyleIdx="2" presStyleCnt="5">
        <dgm:presLayoutVars>
          <dgm:bulletEnabled val="1"/>
        </dgm:presLayoutVars>
      </dgm:prSet>
      <dgm:spPr/>
      <dgm:t>
        <a:bodyPr/>
        <a:lstStyle/>
        <a:p>
          <a:endParaRPr lang="en-US"/>
        </a:p>
      </dgm:t>
    </dgm:pt>
    <dgm:pt modelId="{87620A29-830D-4485-8D7D-FE5A89E19B11}" type="pres">
      <dgm:prSet presAssocID="{75479F78-F68A-42B8-A65B-66954D604EA9}" presName="parTrans" presStyleLbl="bgSibTrans2D1" presStyleIdx="3" presStyleCnt="5"/>
      <dgm:spPr/>
      <dgm:t>
        <a:bodyPr/>
        <a:lstStyle/>
        <a:p>
          <a:endParaRPr lang="en-US"/>
        </a:p>
      </dgm:t>
    </dgm:pt>
    <dgm:pt modelId="{00433CA9-DBCC-4B15-BDAE-E813998158E9}" type="pres">
      <dgm:prSet presAssocID="{DEECCEED-0AD7-4C11-9C7D-D1B1D42BDE57}" presName="node" presStyleLbl="node1" presStyleIdx="3" presStyleCnt="5">
        <dgm:presLayoutVars>
          <dgm:bulletEnabled val="1"/>
        </dgm:presLayoutVars>
      </dgm:prSet>
      <dgm:spPr/>
      <dgm:t>
        <a:bodyPr/>
        <a:lstStyle/>
        <a:p>
          <a:endParaRPr lang="en-US"/>
        </a:p>
      </dgm:t>
    </dgm:pt>
    <dgm:pt modelId="{9C234CBF-4C1D-44BD-9AF3-231D3E093840}" type="pres">
      <dgm:prSet presAssocID="{6BA91E0B-43FF-417F-9E37-E3DB517AEB57}" presName="parTrans" presStyleLbl="bgSibTrans2D1" presStyleIdx="4" presStyleCnt="5"/>
      <dgm:spPr/>
      <dgm:t>
        <a:bodyPr/>
        <a:lstStyle/>
        <a:p>
          <a:endParaRPr lang="en-US"/>
        </a:p>
      </dgm:t>
    </dgm:pt>
    <dgm:pt modelId="{446FEB00-1870-4C69-9796-8AE53AFBBE72}" type="pres">
      <dgm:prSet presAssocID="{BDF0ECDA-97D2-4026-B8EB-A008FEC4AA8D}" presName="node" presStyleLbl="node1" presStyleIdx="4" presStyleCnt="5" custRadScaleRad="119949">
        <dgm:presLayoutVars>
          <dgm:bulletEnabled val="1"/>
        </dgm:presLayoutVars>
      </dgm:prSet>
      <dgm:spPr/>
      <dgm:t>
        <a:bodyPr/>
        <a:lstStyle/>
        <a:p>
          <a:endParaRPr lang="en-US"/>
        </a:p>
      </dgm:t>
    </dgm:pt>
  </dgm:ptLst>
  <dgm:cxnLst>
    <dgm:cxn modelId="{A162445C-E91B-6344-B322-F140AA94BB48}" type="presOf" srcId="{BDF0ECDA-97D2-4026-B8EB-A008FEC4AA8D}" destId="{446FEB00-1870-4C69-9796-8AE53AFBBE72}" srcOrd="0" destOrd="0" presId="urn:microsoft.com/office/officeart/2005/8/layout/radial4"/>
    <dgm:cxn modelId="{8C459F34-B25B-4D48-BA79-C550DFCDCB3A}" srcId="{6F38D674-477A-47B2-B8AD-8A936B50254D}" destId="{BCDA5EB5-6A74-41FB-9417-A70D99363E22}" srcOrd="1" destOrd="0" parTransId="{CBF88232-3262-43CD-9DA7-0093FE8D74A7}" sibTransId="{F41BFB36-0F84-494F-8B8F-145D2D0915BF}"/>
    <dgm:cxn modelId="{79271051-4FB9-6A45-9E54-326E374809C0}" type="presOf" srcId="{0D33B871-E7B6-4CA3-A6A5-2BC6DC07FD75}" destId="{674710E8-DF5A-4596-99C0-43769E55B974}" srcOrd="0" destOrd="0" presId="urn:microsoft.com/office/officeart/2005/8/layout/radial4"/>
    <dgm:cxn modelId="{C8786934-3525-DC4C-8ABD-0B467E87B7EC}" type="presOf" srcId="{C9E021D2-1D37-4100-8651-550F8049C49E}" destId="{D2627D26-0880-4651-8F5A-69C37984B2F5}" srcOrd="0" destOrd="0" presId="urn:microsoft.com/office/officeart/2005/8/layout/radial4"/>
    <dgm:cxn modelId="{6CF36139-2B74-984D-A661-CFDD199BF373}" type="presOf" srcId="{6BA91E0B-43FF-417F-9E37-E3DB517AEB57}" destId="{9C234CBF-4C1D-44BD-9AF3-231D3E093840}" srcOrd="0" destOrd="0" presId="urn:microsoft.com/office/officeart/2005/8/layout/radial4"/>
    <dgm:cxn modelId="{2CBD0E9F-0CC4-BD46-8A25-7EC49135C188}" type="presOf" srcId="{4F9608E1-9F14-494D-BE00-24CCFE015F4E}" destId="{52375D76-4304-4458-A42B-EAC25D535626}" srcOrd="0" destOrd="0" presId="urn:microsoft.com/office/officeart/2005/8/layout/radial4"/>
    <dgm:cxn modelId="{D27044B7-AE1F-4E7F-BC02-142441900259}" srcId="{6F38D674-477A-47B2-B8AD-8A936B50254D}" destId="{0D33B871-E7B6-4CA3-A6A5-2BC6DC07FD75}" srcOrd="2" destOrd="0" parTransId="{4F9608E1-9F14-494D-BE00-24CCFE015F4E}" sibTransId="{576B5299-1E3F-40E4-9505-FAFB43C4835D}"/>
    <dgm:cxn modelId="{6AA77E1B-9EBF-48C5-A6B0-5D8F09373FFC}" srcId="{6F38D674-477A-47B2-B8AD-8A936B50254D}" destId="{BDF0ECDA-97D2-4026-B8EB-A008FEC4AA8D}" srcOrd="4" destOrd="0" parTransId="{6BA91E0B-43FF-417F-9E37-E3DB517AEB57}" sibTransId="{13363B3C-98E9-435B-9FC2-1F8E179F7B31}"/>
    <dgm:cxn modelId="{FFF454E1-FE14-724A-866C-05E03CD6A8CB}" type="presOf" srcId="{DEECCEED-0AD7-4C11-9C7D-D1B1D42BDE57}" destId="{00433CA9-DBCC-4B15-BDAE-E813998158E9}" srcOrd="0" destOrd="0" presId="urn:microsoft.com/office/officeart/2005/8/layout/radial4"/>
    <dgm:cxn modelId="{249987E5-8871-1742-A2CD-5C0BF34F0E8F}" type="presOf" srcId="{39A07513-CD1C-49F8-A799-430BD705F016}" destId="{58B24EA8-D3E0-4E0F-B0D4-5186918F1B86}" srcOrd="0" destOrd="0" presId="urn:microsoft.com/office/officeart/2005/8/layout/radial4"/>
    <dgm:cxn modelId="{12777A99-1B4D-DC45-8358-33E742A8D90E}" type="presOf" srcId="{6F38D674-477A-47B2-B8AD-8A936B50254D}" destId="{3965B182-8D2A-4008-A374-59C15F37C535}" srcOrd="0" destOrd="0" presId="urn:microsoft.com/office/officeart/2005/8/layout/radial4"/>
    <dgm:cxn modelId="{5CCAA5F2-5992-4C55-8668-238BE9F6C434}" srcId="{C9E021D2-1D37-4100-8651-550F8049C49E}" destId="{6F38D674-477A-47B2-B8AD-8A936B50254D}" srcOrd="0" destOrd="0" parTransId="{1AE478A3-E9AD-4D4B-9996-9C5DB3EA6DED}" sibTransId="{2E90BFED-28B9-444F-9E55-0BBFDFD2BD0A}"/>
    <dgm:cxn modelId="{3F07A412-7AE5-0B4B-ADA7-0169508DDF5D}" type="presOf" srcId="{BCDA5EB5-6A74-41FB-9417-A70D99363E22}" destId="{146BA75E-4C9B-47A7-85F5-EF16C2930D25}" srcOrd="0" destOrd="0" presId="urn:microsoft.com/office/officeart/2005/8/layout/radial4"/>
    <dgm:cxn modelId="{6252A0A3-61B9-470E-8F60-ACFBD4E6A80D}" srcId="{6F38D674-477A-47B2-B8AD-8A936B50254D}" destId="{DEECCEED-0AD7-4C11-9C7D-D1B1D42BDE57}" srcOrd="3" destOrd="0" parTransId="{75479F78-F68A-42B8-A65B-66954D604EA9}" sibTransId="{E8155E42-63F8-49FB-8BF7-159E1A045225}"/>
    <dgm:cxn modelId="{748E700E-17D3-3546-97E8-A3D156FB6966}" type="presOf" srcId="{CBF88232-3262-43CD-9DA7-0093FE8D74A7}" destId="{A509E8E3-28E8-4EC3-8764-88AC6F2884FC}" srcOrd="0" destOrd="0" presId="urn:microsoft.com/office/officeart/2005/8/layout/radial4"/>
    <dgm:cxn modelId="{6A5D5C87-673C-4032-91F2-430970E506C5}" srcId="{6F38D674-477A-47B2-B8AD-8A936B50254D}" destId="{9F057E7F-4184-4182-A8FA-4948ECD8FF4F}" srcOrd="0" destOrd="0" parTransId="{39A07513-CD1C-49F8-A799-430BD705F016}" sibTransId="{1C1B869F-1C8A-4FEB-8882-7D90E530301D}"/>
    <dgm:cxn modelId="{E1CC3531-0E7C-A446-B509-159DACCAC092}" type="presOf" srcId="{9F057E7F-4184-4182-A8FA-4948ECD8FF4F}" destId="{4BE6760B-2279-4C6B-A2E2-63A95C206BEF}" srcOrd="0" destOrd="0" presId="urn:microsoft.com/office/officeart/2005/8/layout/radial4"/>
    <dgm:cxn modelId="{77F57198-DB0B-FF49-85BE-D81230ABC758}" type="presOf" srcId="{75479F78-F68A-42B8-A65B-66954D604EA9}" destId="{87620A29-830D-4485-8D7D-FE5A89E19B11}" srcOrd="0" destOrd="0" presId="urn:microsoft.com/office/officeart/2005/8/layout/radial4"/>
    <dgm:cxn modelId="{235EA29C-4518-AB43-B258-EE96E9905ACF}" type="presParOf" srcId="{D2627D26-0880-4651-8F5A-69C37984B2F5}" destId="{3965B182-8D2A-4008-A374-59C15F37C535}" srcOrd="0" destOrd="0" presId="urn:microsoft.com/office/officeart/2005/8/layout/radial4"/>
    <dgm:cxn modelId="{CE30E9A9-7FE6-554B-BFBB-53D0C259B8A9}" type="presParOf" srcId="{D2627D26-0880-4651-8F5A-69C37984B2F5}" destId="{58B24EA8-D3E0-4E0F-B0D4-5186918F1B86}" srcOrd="1" destOrd="0" presId="urn:microsoft.com/office/officeart/2005/8/layout/radial4"/>
    <dgm:cxn modelId="{CDDA20D8-C72D-8E49-AA30-896960EC95BB}" type="presParOf" srcId="{D2627D26-0880-4651-8F5A-69C37984B2F5}" destId="{4BE6760B-2279-4C6B-A2E2-63A95C206BEF}" srcOrd="2" destOrd="0" presId="urn:microsoft.com/office/officeart/2005/8/layout/radial4"/>
    <dgm:cxn modelId="{3D21A713-A8B9-394A-B4A8-EA3DC3C92B68}" type="presParOf" srcId="{D2627D26-0880-4651-8F5A-69C37984B2F5}" destId="{A509E8E3-28E8-4EC3-8764-88AC6F2884FC}" srcOrd="3" destOrd="0" presId="urn:microsoft.com/office/officeart/2005/8/layout/radial4"/>
    <dgm:cxn modelId="{C5F64D5C-2C72-3445-A28E-300C22B9805A}" type="presParOf" srcId="{D2627D26-0880-4651-8F5A-69C37984B2F5}" destId="{146BA75E-4C9B-47A7-85F5-EF16C2930D25}" srcOrd="4" destOrd="0" presId="urn:microsoft.com/office/officeart/2005/8/layout/radial4"/>
    <dgm:cxn modelId="{FC739783-69FD-4946-868F-41E74A4E898F}" type="presParOf" srcId="{D2627D26-0880-4651-8F5A-69C37984B2F5}" destId="{52375D76-4304-4458-A42B-EAC25D535626}" srcOrd="5" destOrd="0" presId="urn:microsoft.com/office/officeart/2005/8/layout/radial4"/>
    <dgm:cxn modelId="{4057DC53-731C-034C-9799-349E9D12E2BC}" type="presParOf" srcId="{D2627D26-0880-4651-8F5A-69C37984B2F5}" destId="{674710E8-DF5A-4596-99C0-43769E55B974}" srcOrd="6" destOrd="0" presId="urn:microsoft.com/office/officeart/2005/8/layout/radial4"/>
    <dgm:cxn modelId="{32153215-444F-A641-B4F7-B2AF01C2EDDC}" type="presParOf" srcId="{D2627D26-0880-4651-8F5A-69C37984B2F5}" destId="{87620A29-830D-4485-8D7D-FE5A89E19B11}" srcOrd="7" destOrd="0" presId="urn:microsoft.com/office/officeart/2005/8/layout/radial4"/>
    <dgm:cxn modelId="{EE4F6B02-D8FD-5745-A72D-A09AACFAE562}" type="presParOf" srcId="{D2627D26-0880-4651-8F5A-69C37984B2F5}" destId="{00433CA9-DBCC-4B15-BDAE-E813998158E9}" srcOrd="8" destOrd="0" presId="urn:microsoft.com/office/officeart/2005/8/layout/radial4"/>
    <dgm:cxn modelId="{61366D6B-DA3F-364B-88DF-1B2A4A4A299E}" type="presParOf" srcId="{D2627D26-0880-4651-8F5A-69C37984B2F5}" destId="{9C234CBF-4C1D-44BD-9AF3-231D3E093840}" srcOrd="9" destOrd="0" presId="urn:microsoft.com/office/officeart/2005/8/layout/radial4"/>
    <dgm:cxn modelId="{3B041352-B15F-954C-A9E4-4FB57401DCAC}" type="presParOf" srcId="{D2627D26-0880-4651-8F5A-69C37984B2F5}" destId="{446FEB00-1870-4C69-9796-8AE53AFBBE72}" srcOrd="10" destOrd="0" presId="urn:microsoft.com/office/officeart/2005/8/layout/radial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0C432E-81AE-49D5-8358-01EE3E7403A0}" type="doc">
      <dgm:prSet loTypeId="urn:microsoft.com/office/officeart/2005/8/layout/vList4#2" loCatId="list" qsTypeId="urn:microsoft.com/office/officeart/2005/8/quickstyle/simple1" qsCatId="simple" csTypeId="urn:microsoft.com/office/officeart/2005/8/colors/accent3_5" csCatId="accent3" phldr="1"/>
      <dgm:spPr/>
      <dgm:t>
        <a:bodyPr/>
        <a:lstStyle/>
        <a:p>
          <a:endParaRPr lang="en-US"/>
        </a:p>
      </dgm:t>
    </dgm:pt>
    <dgm:pt modelId="{B07B42E4-825D-487A-9DC8-E5CF08757D27}">
      <dgm:prSet phldrT="[Text]" custT="1"/>
      <dgm:spPr>
        <a:noFill/>
        <a:ln>
          <a:noFill/>
        </a:ln>
      </dgm:spPr>
      <dgm:t>
        <a:bodyPr/>
        <a:lstStyle/>
        <a:p>
          <a:pPr algn="l"/>
          <a:r>
            <a:rPr lang="en-US" sz="2000" b="1" dirty="0" smtClean="0">
              <a:solidFill>
                <a:schemeClr val="tx1"/>
              </a:solidFill>
            </a:rPr>
            <a:t>       Expanded coverage of core disciplines</a:t>
          </a:r>
        </a:p>
        <a:p>
          <a:pPr algn="r"/>
          <a:r>
            <a:rPr lang="en-US" sz="1600" b="1" dirty="0" smtClean="0">
              <a:solidFill>
                <a:schemeClr val="tx1"/>
              </a:solidFill>
            </a:rPr>
            <a:t>PQ Medical Complete </a:t>
          </a:r>
        </a:p>
        <a:p>
          <a:pPr algn="r"/>
          <a:r>
            <a:rPr lang="en-US" sz="1600" b="1" dirty="0" smtClean="0">
              <a:solidFill>
                <a:schemeClr val="tx1"/>
              </a:solidFill>
            </a:rPr>
            <a:t>PQ ABI Inform</a:t>
          </a:r>
        </a:p>
        <a:p>
          <a:pPr algn="r"/>
          <a:r>
            <a:rPr lang="en-US" sz="1600" b="1" dirty="0" err="1" smtClean="0">
              <a:solidFill>
                <a:schemeClr val="tx1"/>
              </a:solidFill>
            </a:rPr>
            <a:t>Ebrary</a:t>
          </a:r>
          <a:endParaRPr lang="en-US" sz="1600" b="1" dirty="0">
            <a:solidFill>
              <a:schemeClr val="tx1"/>
            </a:solidFill>
          </a:endParaRPr>
        </a:p>
      </dgm:t>
    </dgm:pt>
    <dgm:pt modelId="{BE57DB41-74F4-4C28-8126-47FE721F288B}" type="parTrans" cxnId="{A4E66C68-CFF3-4E65-885E-37193CD941B0}">
      <dgm:prSet/>
      <dgm:spPr/>
      <dgm:t>
        <a:bodyPr/>
        <a:lstStyle/>
        <a:p>
          <a:endParaRPr lang="en-US">
            <a:solidFill>
              <a:schemeClr val="tx1"/>
            </a:solidFill>
          </a:endParaRPr>
        </a:p>
      </dgm:t>
    </dgm:pt>
    <dgm:pt modelId="{32CACDBB-1296-42E2-9DD5-F784B38EBE28}" type="sibTrans" cxnId="{A4E66C68-CFF3-4E65-885E-37193CD941B0}">
      <dgm:prSet/>
      <dgm:spPr/>
      <dgm:t>
        <a:bodyPr/>
        <a:lstStyle/>
        <a:p>
          <a:endParaRPr lang="en-US">
            <a:solidFill>
              <a:schemeClr val="tx1"/>
            </a:solidFill>
          </a:endParaRPr>
        </a:p>
      </dgm:t>
    </dgm:pt>
    <dgm:pt modelId="{D512D957-A618-4FBF-9283-93D9997C1245}">
      <dgm:prSet phldrT="[Text]" custT="1"/>
      <dgm:spPr>
        <a:noFill/>
      </dgm:spPr>
      <dgm:t>
        <a:bodyPr/>
        <a:lstStyle/>
        <a:p>
          <a:pPr algn="l"/>
          <a:r>
            <a:rPr lang="en-US" sz="2000" b="1" dirty="0" smtClean="0">
              <a:solidFill>
                <a:schemeClr val="tx1"/>
              </a:solidFill>
            </a:rPr>
            <a:t>        Wider span of content types:</a:t>
          </a:r>
        </a:p>
        <a:p>
          <a:pPr algn="r"/>
          <a:r>
            <a:rPr lang="en-US" sz="1400" b="1" dirty="0" smtClean="0">
              <a:solidFill>
                <a:schemeClr val="tx1"/>
              </a:solidFill>
            </a:rPr>
            <a:t>Periodicals</a:t>
          </a:r>
        </a:p>
        <a:p>
          <a:pPr algn="r"/>
          <a:r>
            <a:rPr lang="en-US" sz="1400" b="1" dirty="0" smtClean="0">
              <a:solidFill>
                <a:schemeClr val="tx1"/>
              </a:solidFill>
            </a:rPr>
            <a:t>Non-periodical</a:t>
          </a:r>
          <a:endParaRPr lang="en-US" sz="1400" b="1" dirty="0">
            <a:solidFill>
              <a:schemeClr val="tx1"/>
            </a:solidFill>
          </a:endParaRPr>
        </a:p>
      </dgm:t>
    </dgm:pt>
    <dgm:pt modelId="{678FFEE3-5E36-498D-86FA-D02EEE5E2C02}" type="parTrans" cxnId="{2EDC7839-7EC2-4754-B70A-D6D85F4094EE}">
      <dgm:prSet/>
      <dgm:spPr/>
      <dgm:t>
        <a:bodyPr/>
        <a:lstStyle/>
        <a:p>
          <a:endParaRPr lang="en-US">
            <a:solidFill>
              <a:schemeClr val="tx1"/>
            </a:solidFill>
          </a:endParaRPr>
        </a:p>
      </dgm:t>
    </dgm:pt>
    <dgm:pt modelId="{873C5514-BC3D-45CD-AF67-FB18C76003EB}" type="sibTrans" cxnId="{2EDC7839-7EC2-4754-B70A-D6D85F4094EE}">
      <dgm:prSet/>
      <dgm:spPr/>
      <dgm:t>
        <a:bodyPr/>
        <a:lstStyle/>
        <a:p>
          <a:endParaRPr lang="en-US">
            <a:solidFill>
              <a:schemeClr val="tx1"/>
            </a:solidFill>
          </a:endParaRPr>
        </a:p>
      </dgm:t>
    </dgm:pt>
    <dgm:pt modelId="{3B2A7054-C368-44FB-8C47-8BA58D1FF3EB}">
      <dgm:prSet phldrT="[Text]" custT="1"/>
      <dgm:spPr>
        <a:noFill/>
      </dgm:spPr>
      <dgm:t>
        <a:bodyPr/>
        <a:lstStyle/>
        <a:p>
          <a:pPr algn="l"/>
          <a:r>
            <a:rPr lang="en-US" sz="2000" b="1" dirty="0" smtClean="0">
              <a:solidFill>
                <a:schemeClr val="tx1"/>
              </a:solidFill>
            </a:rPr>
            <a:t>       Enhanced research collaboration</a:t>
          </a:r>
        </a:p>
        <a:p>
          <a:pPr algn="l"/>
          <a:r>
            <a:rPr lang="en-US" sz="2000" b="1" dirty="0" smtClean="0">
              <a:solidFill>
                <a:schemeClr val="tx1"/>
              </a:solidFill>
            </a:rPr>
            <a:t>       Integration with other information suppliers</a:t>
          </a:r>
        </a:p>
        <a:p>
          <a:pPr algn="r"/>
          <a:r>
            <a:rPr lang="en-US" sz="1400" b="1" dirty="0" err="1" smtClean="0">
              <a:solidFill>
                <a:schemeClr val="tx1"/>
              </a:solidFill>
            </a:rPr>
            <a:t>RefWorks</a:t>
          </a:r>
          <a:endParaRPr lang="en-US" sz="1400" b="1" dirty="0" smtClean="0">
            <a:solidFill>
              <a:schemeClr val="tx1"/>
            </a:solidFill>
          </a:endParaRPr>
        </a:p>
        <a:p>
          <a:pPr algn="r"/>
          <a:r>
            <a:rPr lang="en-US" sz="1400" b="1" dirty="0" smtClean="0">
              <a:solidFill>
                <a:schemeClr val="tx1"/>
              </a:solidFill>
            </a:rPr>
            <a:t>Summon</a:t>
          </a:r>
        </a:p>
        <a:p>
          <a:pPr algn="l"/>
          <a:endParaRPr lang="en-US" sz="2000" b="1" dirty="0">
            <a:solidFill>
              <a:schemeClr val="tx1"/>
            </a:solidFill>
          </a:endParaRPr>
        </a:p>
      </dgm:t>
    </dgm:pt>
    <dgm:pt modelId="{EA193E72-012D-4772-9E55-3E577E02AD21}" type="parTrans" cxnId="{4F2FF6F0-7F15-4D8C-A149-AE4897F4D4E6}">
      <dgm:prSet/>
      <dgm:spPr/>
      <dgm:t>
        <a:bodyPr/>
        <a:lstStyle/>
        <a:p>
          <a:endParaRPr lang="en-US">
            <a:solidFill>
              <a:schemeClr val="tx1"/>
            </a:solidFill>
          </a:endParaRPr>
        </a:p>
      </dgm:t>
    </dgm:pt>
    <dgm:pt modelId="{83E54FD0-1BF4-43C2-96C6-C0BB3C736ACD}" type="sibTrans" cxnId="{4F2FF6F0-7F15-4D8C-A149-AE4897F4D4E6}">
      <dgm:prSet/>
      <dgm:spPr/>
      <dgm:t>
        <a:bodyPr/>
        <a:lstStyle/>
        <a:p>
          <a:endParaRPr lang="en-US">
            <a:solidFill>
              <a:schemeClr val="tx1"/>
            </a:solidFill>
          </a:endParaRPr>
        </a:p>
      </dgm:t>
    </dgm:pt>
    <dgm:pt modelId="{985E7FA0-DEBA-46DE-A262-0E2D428BAB33}" type="pres">
      <dgm:prSet presAssocID="{0E0C432E-81AE-49D5-8358-01EE3E7403A0}" presName="linear" presStyleCnt="0">
        <dgm:presLayoutVars>
          <dgm:dir/>
          <dgm:resizeHandles val="exact"/>
        </dgm:presLayoutVars>
      </dgm:prSet>
      <dgm:spPr/>
      <dgm:t>
        <a:bodyPr/>
        <a:lstStyle/>
        <a:p>
          <a:endParaRPr lang="en-US"/>
        </a:p>
      </dgm:t>
    </dgm:pt>
    <dgm:pt modelId="{68673B3E-6D63-4CF0-B6C1-D595EC72C61E}" type="pres">
      <dgm:prSet presAssocID="{B07B42E4-825D-487A-9DC8-E5CF08757D27}" presName="comp" presStyleCnt="0"/>
      <dgm:spPr/>
    </dgm:pt>
    <dgm:pt modelId="{8FDD83FB-7669-424B-BFC7-42CF6C048E02}" type="pres">
      <dgm:prSet presAssocID="{B07B42E4-825D-487A-9DC8-E5CF08757D27}" presName="box" presStyleLbl="node1" presStyleIdx="0" presStyleCnt="3"/>
      <dgm:spPr/>
      <dgm:t>
        <a:bodyPr/>
        <a:lstStyle/>
        <a:p>
          <a:endParaRPr lang="en-US"/>
        </a:p>
      </dgm:t>
    </dgm:pt>
    <dgm:pt modelId="{3CD18575-D0CA-4842-8E1B-D13AFAF4C976}" type="pres">
      <dgm:prSet presAssocID="{B07B42E4-825D-487A-9DC8-E5CF08757D27}" presName="img" presStyleLbl="fgImgPlace1" presStyleIdx="0" presStyleCnt="3" custScaleX="71089"/>
      <dgm:spPr>
        <a:blipFill rotWithShape="0">
          <a:blip xmlns:r="http://schemas.openxmlformats.org/officeDocument/2006/relationships" r:embed="rId1"/>
          <a:stretch>
            <a:fillRect/>
          </a:stretch>
        </a:blipFill>
      </dgm:spPr>
    </dgm:pt>
    <dgm:pt modelId="{BB5FF9A3-328F-4792-855F-80198B11CB85}" type="pres">
      <dgm:prSet presAssocID="{B07B42E4-825D-487A-9DC8-E5CF08757D27}" presName="text" presStyleLbl="node1" presStyleIdx="0" presStyleCnt="3">
        <dgm:presLayoutVars>
          <dgm:bulletEnabled val="1"/>
        </dgm:presLayoutVars>
      </dgm:prSet>
      <dgm:spPr/>
      <dgm:t>
        <a:bodyPr/>
        <a:lstStyle/>
        <a:p>
          <a:endParaRPr lang="en-US"/>
        </a:p>
      </dgm:t>
    </dgm:pt>
    <dgm:pt modelId="{20842ECB-D250-475A-A2D1-364B64330DAB}" type="pres">
      <dgm:prSet presAssocID="{32CACDBB-1296-42E2-9DD5-F784B38EBE28}" presName="spacer" presStyleCnt="0"/>
      <dgm:spPr/>
    </dgm:pt>
    <dgm:pt modelId="{F3134AA6-90D3-4E92-A91E-3D3B1DBBE1E6}" type="pres">
      <dgm:prSet presAssocID="{D512D957-A618-4FBF-9283-93D9997C1245}" presName="comp" presStyleCnt="0"/>
      <dgm:spPr/>
    </dgm:pt>
    <dgm:pt modelId="{6C11BB0B-9318-49AF-8D84-CC523B6FBC0B}" type="pres">
      <dgm:prSet presAssocID="{D512D957-A618-4FBF-9283-93D9997C1245}" presName="box" presStyleLbl="node1" presStyleIdx="1" presStyleCnt="3"/>
      <dgm:spPr/>
      <dgm:t>
        <a:bodyPr/>
        <a:lstStyle/>
        <a:p>
          <a:endParaRPr lang="en-US"/>
        </a:p>
      </dgm:t>
    </dgm:pt>
    <dgm:pt modelId="{F0C4FF40-5C25-4D5B-97D8-6C99DB045325}" type="pres">
      <dgm:prSet presAssocID="{D512D957-A618-4FBF-9283-93D9997C1245}" presName="img" presStyleLbl="fgImgPlace1" presStyleIdx="1" presStyleCnt="3" custScaleX="71089"/>
      <dgm:spPr>
        <a:blipFill rotWithShape="0">
          <a:blip xmlns:r="http://schemas.openxmlformats.org/officeDocument/2006/relationships" r:embed="rId2"/>
          <a:stretch>
            <a:fillRect/>
          </a:stretch>
        </a:blipFill>
      </dgm:spPr>
    </dgm:pt>
    <dgm:pt modelId="{CF8B0C87-FF87-478F-91BF-28B68C6D62A8}" type="pres">
      <dgm:prSet presAssocID="{D512D957-A618-4FBF-9283-93D9997C1245}" presName="text" presStyleLbl="node1" presStyleIdx="1" presStyleCnt="3">
        <dgm:presLayoutVars>
          <dgm:bulletEnabled val="1"/>
        </dgm:presLayoutVars>
      </dgm:prSet>
      <dgm:spPr/>
      <dgm:t>
        <a:bodyPr/>
        <a:lstStyle/>
        <a:p>
          <a:endParaRPr lang="en-US"/>
        </a:p>
      </dgm:t>
    </dgm:pt>
    <dgm:pt modelId="{37ACBF39-75BC-4C28-B07B-43F1AD241642}" type="pres">
      <dgm:prSet presAssocID="{873C5514-BC3D-45CD-AF67-FB18C76003EB}" presName="spacer" presStyleCnt="0"/>
      <dgm:spPr/>
    </dgm:pt>
    <dgm:pt modelId="{7FAD36D2-0444-4627-8ECD-41EF78BCFBDF}" type="pres">
      <dgm:prSet presAssocID="{3B2A7054-C368-44FB-8C47-8BA58D1FF3EB}" presName="comp" presStyleCnt="0"/>
      <dgm:spPr/>
    </dgm:pt>
    <dgm:pt modelId="{E1F3FCE6-0D97-4D53-8E7F-BECFA14AA6CA}" type="pres">
      <dgm:prSet presAssocID="{3B2A7054-C368-44FB-8C47-8BA58D1FF3EB}" presName="box" presStyleLbl="node1" presStyleIdx="2" presStyleCnt="3"/>
      <dgm:spPr/>
      <dgm:t>
        <a:bodyPr/>
        <a:lstStyle/>
        <a:p>
          <a:endParaRPr lang="en-US"/>
        </a:p>
      </dgm:t>
    </dgm:pt>
    <dgm:pt modelId="{877E9461-11A1-4475-92F0-453D3F670D77}" type="pres">
      <dgm:prSet presAssocID="{3B2A7054-C368-44FB-8C47-8BA58D1FF3EB}" presName="img" presStyleLbl="fgImgPlace1" presStyleIdx="2" presStyleCnt="3" custScaleX="71089"/>
      <dgm:spPr>
        <a:blipFill rotWithShape="0">
          <a:blip xmlns:r="http://schemas.openxmlformats.org/officeDocument/2006/relationships" r:embed="rId3"/>
          <a:stretch>
            <a:fillRect/>
          </a:stretch>
        </a:blipFill>
      </dgm:spPr>
    </dgm:pt>
    <dgm:pt modelId="{2579288F-3575-45C1-806F-7187BAF8056E}" type="pres">
      <dgm:prSet presAssocID="{3B2A7054-C368-44FB-8C47-8BA58D1FF3EB}" presName="text" presStyleLbl="node1" presStyleIdx="2" presStyleCnt="3">
        <dgm:presLayoutVars>
          <dgm:bulletEnabled val="1"/>
        </dgm:presLayoutVars>
      </dgm:prSet>
      <dgm:spPr/>
      <dgm:t>
        <a:bodyPr/>
        <a:lstStyle/>
        <a:p>
          <a:endParaRPr lang="en-US"/>
        </a:p>
      </dgm:t>
    </dgm:pt>
  </dgm:ptLst>
  <dgm:cxnLst>
    <dgm:cxn modelId="{355702AC-48AA-441E-8C7C-BEBB113BCCC7}" type="presOf" srcId="{0E0C432E-81AE-49D5-8358-01EE3E7403A0}" destId="{985E7FA0-DEBA-46DE-A262-0E2D428BAB33}" srcOrd="0" destOrd="0" presId="urn:microsoft.com/office/officeart/2005/8/layout/vList4#2"/>
    <dgm:cxn modelId="{48838599-117E-4B88-9FB8-369C1AFBCB85}" type="presOf" srcId="{3B2A7054-C368-44FB-8C47-8BA58D1FF3EB}" destId="{E1F3FCE6-0D97-4D53-8E7F-BECFA14AA6CA}" srcOrd="0" destOrd="0" presId="urn:microsoft.com/office/officeart/2005/8/layout/vList4#2"/>
    <dgm:cxn modelId="{A4E66C68-CFF3-4E65-885E-37193CD941B0}" srcId="{0E0C432E-81AE-49D5-8358-01EE3E7403A0}" destId="{B07B42E4-825D-487A-9DC8-E5CF08757D27}" srcOrd="0" destOrd="0" parTransId="{BE57DB41-74F4-4C28-8126-47FE721F288B}" sibTransId="{32CACDBB-1296-42E2-9DD5-F784B38EBE28}"/>
    <dgm:cxn modelId="{43FEF41A-A7A4-4BA6-B6D8-3246498B81A2}" type="presOf" srcId="{B07B42E4-825D-487A-9DC8-E5CF08757D27}" destId="{8FDD83FB-7669-424B-BFC7-42CF6C048E02}" srcOrd="0" destOrd="0" presId="urn:microsoft.com/office/officeart/2005/8/layout/vList4#2"/>
    <dgm:cxn modelId="{7CDCA26E-7ECC-4C7C-8C19-7D3B1EB170C6}" type="presOf" srcId="{D512D957-A618-4FBF-9283-93D9997C1245}" destId="{CF8B0C87-FF87-478F-91BF-28B68C6D62A8}" srcOrd="1" destOrd="0" presId="urn:microsoft.com/office/officeart/2005/8/layout/vList4#2"/>
    <dgm:cxn modelId="{2EDC7839-7EC2-4754-B70A-D6D85F4094EE}" srcId="{0E0C432E-81AE-49D5-8358-01EE3E7403A0}" destId="{D512D957-A618-4FBF-9283-93D9997C1245}" srcOrd="1" destOrd="0" parTransId="{678FFEE3-5E36-498D-86FA-D02EEE5E2C02}" sibTransId="{873C5514-BC3D-45CD-AF67-FB18C76003EB}"/>
    <dgm:cxn modelId="{3377AF35-6915-4FA6-B072-063F45676155}" type="presOf" srcId="{D512D957-A618-4FBF-9283-93D9997C1245}" destId="{6C11BB0B-9318-49AF-8D84-CC523B6FBC0B}" srcOrd="0" destOrd="0" presId="urn:microsoft.com/office/officeart/2005/8/layout/vList4#2"/>
    <dgm:cxn modelId="{9C61CFBA-3E56-4B70-81C6-364C36AE9267}" type="presOf" srcId="{3B2A7054-C368-44FB-8C47-8BA58D1FF3EB}" destId="{2579288F-3575-45C1-806F-7187BAF8056E}" srcOrd="1" destOrd="0" presId="urn:microsoft.com/office/officeart/2005/8/layout/vList4#2"/>
    <dgm:cxn modelId="{4F2FF6F0-7F15-4D8C-A149-AE4897F4D4E6}" srcId="{0E0C432E-81AE-49D5-8358-01EE3E7403A0}" destId="{3B2A7054-C368-44FB-8C47-8BA58D1FF3EB}" srcOrd="2" destOrd="0" parTransId="{EA193E72-012D-4772-9E55-3E577E02AD21}" sibTransId="{83E54FD0-1BF4-43C2-96C6-C0BB3C736ACD}"/>
    <dgm:cxn modelId="{2030A355-F2FB-4730-9881-1B16A096F788}" type="presOf" srcId="{B07B42E4-825D-487A-9DC8-E5CF08757D27}" destId="{BB5FF9A3-328F-4792-855F-80198B11CB85}" srcOrd="1" destOrd="0" presId="urn:microsoft.com/office/officeart/2005/8/layout/vList4#2"/>
    <dgm:cxn modelId="{1657D996-7B41-48CB-A4C7-2B4C0E5484C5}" type="presParOf" srcId="{985E7FA0-DEBA-46DE-A262-0E2D428BAB33}" destId="{68673B3E-6D63-4CF0-B6C1-D595EC72C61E}" srcOrd="0" destOrd="0" presId="urn:microsoft.com/office/officeart/2005/8/layout/vList4#2"/>
    <dgm:cxn modelId="{88D59E9D-E451-40EF-91FF-4AC7A4FF6501}" type="presParOf" srcId="{68673B3E-6D63-4CF0-B6C1-D595EC72C61E}" destId="{8FDD83FB-7669-424B-BFC7-42CF6C048E02}" srcOrd="0" destOrd="0" presId="urn:microsoft.com/office/officeart/2005/8/layout/vList4#2"/>
    <dgm:cxn modelId="{51FD2CCB-29FA-4D25-8AFC-19FFF8BB0763}" type="presParOf" srcId="{68673B3E-6D63-4CF0-B6C1-D595EC72C61E}" destId="{3CD18575-D0CA-4842-8E1B-D13AFAF4C976}" srcOrd="1" destOrd="0" presId="urn:microsoft.com/office/officeart/2005/8/layout/vList4#2"/>
    <dgm:cxn modelId="{D9C64023-2669-4B52-9CDB-A2CA7CA11F60}" type="presParOf" srcId="{68673B3E-6D63-4CF0-B6C1-D595EC72C61E}" destId="{BB5FF9A3-328F-4792-855F-80198B11CB85}" srcOrd="2" destOrd="0" presId="urn:microsoft.com/office/officeart/2005/8/layout/vList4#2"/>
    <dgm:cxn modelId="{5F022619-6384-4F09-96E9-0ECBE128DE3D}" type="presParOf" srcId="{985E7FA0-DEBA-46DE-A262-0E2D428BAB33}" destId="{20842ECB-D250-475A-A2D1-364B64330DAB}" srcOrd="1" destOrd="0" presId="urn:microsoft.com/office/officeart/2005/8/layout/vList4#2"/>
    <dgm:cxn modelId="{977E955D-8F58-48CA-BF11-AC06DEA36A1C}" type="presParOf" srcId="{985E7FA0-DEBA-46DE-A262-0E2D428BAB33}" destId="{F3134AA6-90D3-4E92-A91E-3D3B1DBBE1E6}" srcOrd="2" destOrd="0" presId="urn:microsoft.com/office/officeart/2005/8/layout/vList4#2"/>
    <dgm:cxn modelId="{62792681-8490-4C10-A94B-92B4AC87F203}" type="presParOf" srcId="{F3134AA6-90D3-4E92-A91E-3D3B1DBBE1E6}" destId="{6C11BB0B-9318-49AF-8D84-CC523B6FBC0B}" srcOrd="0" destOrd="0" presId="urn:microsoft.com/office/officeart/2005/8/layout/vList4#2"/>
    <dgm:cxn modelId="{24428E8E-A4B9-4270-8C96-D3F28F8965BE}" type="presParOf" srcId="{F3134AA6-90D3-4E92-A91E-3D3B1DBBE1E6}" destId="{F0C4FF40-5C25-4D5B-97D8-6C99DB045325}" srcOrd="1" destOrd="0" presId="urn:microsoft.com/office/officeart/2005/8/layout/vList4#2"/>
    <dgm:cxn modelId="{C499624F-1B0A-4940-804C-A64A2D5A748C}" type="presParOf" srcId="{F3134AA6-90D3-4E92-A91E-3D3B1DBBE1E6}" destId="{CF8B0C87-FF87-478F-91BF-28B68C6D62A8}" srcOrd="2" destOrd="0" presId="urn:microsoft.com/office/officeart/2005/8/layout/vList4#2"/>
    <dgm:cxn modelId="{1B5688A0-ABEE-4281-BBEA-35E2D2333AF9}" type="presParOf" srcId="{985E7FA0-DEBA-46DE-A262-0E2D428BAB33}" destId="{37ACBF39-75BC-4C28-B07B-43F1AD241642}" srcOrd="3" destOrd="0" presId="urn:microsoft.com/office/officeart/2005/8/layout/vList4#2"/>
    <dgm:cxn modelId="{D2577840-1887-42E1-BD61-F05654D9B162}" type="presParOf" srcId="{985E7FA0-DEBA-46DE-A262-0E2D428BAB33}" destId="{7FAD36D2-0444-4627-8ECD-41EF78BCFBDF}" srcOrd="4" destOrd="0" presId="urn:microsoft.com/office/officeart/2005/8/layout/vList4#2"/>
    <dgm:cxn modelId="{9000C9D8-DF5B-404C-A6FA-9353D98671D7}" type="presParOf" srcId="{7FAD36D2-0444-4627-8ECD-41EF78BCFBDF}" destId="{E1F3FCE6-0D97-4D53-8E7F-BECFA14AA6CA}" srcOrd="0" destOrd="0" presId="urn:microsoft.com/office/officeart/2005/8/layout/vList4#2"/>
    <dgm:cxn modelId="{1A4780BC-0438-48B4-8C0F-12EC0E34B8BF}" type="presParOf" srcId="{7FAD36D2-0444-4627-8ECD-41EF78BCFBDF}" destId="{877E9461-11A1-4475-92F0-453D3F670D77}" srcOrd="1" destOrd="0" presId="urn:microsoft.com/office/officeart/2005/8/layout/vList4#2"/>
    <dgm:cxn modelId="{E8E4980D-D952-4AAA-A7B6-E3B13E869BDA}" type="presParOf" srcId="{7FAD36D2-0444-4627-8ECD-41EF78BCFBDF}" destId="{2579288F-3575-45C1-806F-7187BAF8056E}" srcOrd="2" destOrd="0" presId="urn:microsoft.com/office/officeart/2005/8/layout/vList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D83FB-7669-424B-BFC7-42CF6C048E02}">
      <dsp:nvSpPr>
        <dsp:cNvPr id="0" name=""/>
        <dsp:cNvSpPr/>
      </dsp:nvSpPr>
      <dsp:spPr>
        <a:xfrm>
          <a:off x="0" y="0"/>
          <a:ext cx="8763000" cy="1516062"/>
        </a:xfrm>
        <a:prstGeom prst="roundRect">
          <a:avLst>
            <a:gd name="adj" fmla="val 10000"/>
          </a:avLst>
        </a:prstGeom>
        <a:no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       Expanded coverage of core disciplines</a:t>
          </a:r>
        </a:p>
        <a:p>
          <a:pPr lvl="0" algn="r" defTabSz="889000">
            <a:lnSpc>
              <a:spcPct val="90000"/>
            </a:lnSpc>
            <a:spcBef>
              <a:spcPct val="0"/>
            </a:spcBef>
            <a:spcAft>
              <a:spcPct val="35000"/>
            </a:spcAft>
          </a:pPr>
          <a:r>
            <a:rPr lang="en-US" sz="1600" b="1" kern="1200" dirty="0" smtClean="0">
              <a:solidFill>
                <a:schemeClr val="tx1"/>
              </a:solidFill>
            </a:rPr>
            <a:t>PQ Medical Complete </a:t>
          </a:r>
        </a:p>
        <a:p>
          <a:pPr lvl="0" algn="r" defTabSz="889000">
            <a:lnSpc>
              <a:spcPct val="90000"/>
            </a:lnSpc>
            <a:spcBef>
              <a:spcPct val="0"/>
            </a:spcBef>
            <a:spcAft>
              <a:spcPct val="35000"/>
            </a:spcAft>
          </a:pPr>
          <a:r>
            <a:rPr lang="en-US" sz="1600" b="1" kern="1200" dirty="0" smtClean="0">
              <a:solidFill>
                <a:schemeClr val="tx1"/>
              </a:solidFill>
            </a:rPr>
            <a:t>PQ ABI Inform</a:t>
          </a:r>
        </a:p>
        <a:p>
          <a:pPr lvl="0" algn="r" defTabSz="889000">
            <a:lnSpc>
              <a:spcPct val="90000"/>
            </a:lnSpc>
            <a:spcBef>
              <a:spcPct val="0"/>
            </a:spcBef>
            <a:spcAft>
              <a:spcPct val="35000"/>
            </a:spcAft>
          </a:pPr>
          <a:r>
            <a:rPr lang="en-US" sz="1600" b="1" kern="1200" dirty="0" err="1" smtClean="0">
              <a:solidFill>
                <a:schemeClr val="tx1"/>
              </a:solidFill>
            </a:rPr>
            <a:t>Ebrary</a:t>
          </a:r>
          <a:endParaRPr lang="en-US" sz="1600" b="1" kern="1200" dirty="0">
            <a:solidFill>
              <a:schemeClr val="tx1"/>
            </a:solidFill>
          </a:endParaRPr>
        </a:p>
      </dsp:txBody>
      <dsp:txXfrm>
        <a:off x="1904206" y="0"/>
        <a:ext cx="6858793" cy="1516062"/>
      </dsp:txXfrm>
    </dsp:sp>
    <dsp:sp modelId="{3CD18575-D0CA-4842-8E1B-D13AFAF4C976}">
      <dsp:nvSpPr>
        <dsp:cNvPr id="0" name=""/>
        <dsp:cNvSpPr/>
      </dsp:nvSpPr>
      <dsp:spPr>
        <a:xfrm>
          <a:off x="404953" y="151606"/>
          <a:ext cx="1245905" cy="1212850"/>
        </a:xfrm>
        <a:prstGeom prst="roundRect">
          <a:avLst>
            <a:gd name="adj" fmla="val 10000"/>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11BB0B-9318-49AF-8D84-CC523B6FBC0B}">
      <dsp:nvSpPr>
        <dsp:cNvPr id="0" name=""/>
        <dsp:cNvSpPr/>
      </dsp:nvSpPr>
      <dsp:spPr>
        <a:xfrm>
          <a:off x="0" y="1667668"/>
          <a:ext cx="8763000" cy="151606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        Wider span of content types:</a:t>
          </a:r>
        </a:p>
        <a:p>
          <a:pPr lvl="0" algn="r" defTabSz="889000">
            <a:lnSpc>
              <a:spcPct val="90000"/>
            </a:lnSpc>
            <a:spcBef>
              <a:spcPct val="0"/>
            </a:spcBef>
            <a:spcAft>
              <a:spcPct val="35000"/>
            </a:spcAft>
          </a:pPr>
          <a:r>
            <a:rPr lang="en-US" sz="1400" b="1" kern="1200" dirty="0" smtClean="0">
              <a:solidFill>
                <a:schemeClr val="tx1"/>
              </a:solidFill>
            </a:rPr>
            <a:t>Periodicals</a:t>
          </a:r>
        </a:p>
        <a:p>
          <a:pPr lvl="0" algn="r" defTabSz="889000">
            <a:lnSpc>
              <a:spcPct val="90000"/>
            </a:lnSpc>
            <a:spcBef>
              <a:spcPct val="0"/>
            </a:spcBef>
            <a:spcAft>
              <a:spcPct val="35000"/>
            </a:spcAft>
          </a:pPr>
          <a:r>
            <a:rPr lang="en-US" sz="1400" b="1" kern="1200" dirty="0" smtClean="0">
              <a:solidFill>
                <a:schemeClr val="tx1"/>
              </a:solidFill>
            </a:rPr>
            <a:t>Non-periodical</a:t>
          </a:r>
          <a:endParaRPr lang="en-US" sz="1400" b="1" kern="1200" dirty="0">
            <a:solidFill>
              <a:schemeClr val="tx1"/>
            </a:solidFill>
          </a:endParaRPr>
        </a:p>
      </dsp:txBody>
      <dsp:txXfrm>
        <a:off x="1904206" y="1667668"/>
        <a:ext cx="6858793" cy="1516062"/>
      </dsp:txXfrm>
    </dsp:sp>
    <dsp:sp modelId="{F0C4FF40-5C25-4D5B-97D8-6C99DB045325}">
      <dsp:nvSpPr>
        <dsp:cNvPr id="0" name=""/>
        <dsp:cNvSpPr/>
      </dsp:nvSpPr>
      <dsp:spPr>
        <a:xfrm>
          <a:off x="404953" y="1819275"/>
          <a:ext cx="1245905" cy="1212850"/>
        </a:xfrm>
        <a:prstGeom prst="roundRect">
          <a:avLst>
            <a:gd name="adj" fmla="val 10000"/>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F3FCE6-0D97-4D53-8E7F-BECFA14AA6CA}">
      <dsp:nvSpPr>
        <dsp:cNvPr id="0" name=""/>
        <dsp:cNvSpPr/>
      </dsp:nvSpPr>
      <dsp:spPr>
        <a:xfrm>
          <a:off x="0" y="3335337"/>
          <a:ext cx="8763000" cy="1516062"/>
        </a:xfrm>
        <a:prstGeom prst="roundRect">
          <a:avLst>
            <a:gd name="adj" fmla="val 10000"/>
          </a:avLst>
        </a:prstGeom>
        <a:no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US" sz="2000" b="1" kern="1200" dirty="0" smtClean="0">
              <a:solidFill>
                <a:schemeClr val="tx1"/>
              </a:solidFill>
            </a:rPr>
            <a:t>       Enhanced research collaboration</a:t>
          </a:r>
        </a:p>
        <a:p>
          <a:pPr lvl="0" algn="l" defTabSz="889000">
            <a:lnSpc>
              <a:spcPct val="90000"/>
            </a:lnSpc>
            <a:spcBef>
              <a:spcPct val="0"/>
            </a:spcBef>
            <a:spcAft>
              <a:spcPct val="35000"/>
            </a:spcAft>
          </a:pPr>
          <a:r>
            <a:rPr lang="en-US" sz="2000" b="1" kern="1200" dirty="0" smtClean="0">
              <a:solidFill>
                <a:schemeClr val="tx1"/>
              </a:solidFill>
            </a:rPr>
            <a:t>       Integration with other information suppliers</a:t>
          </a:r>
        </a:p>
        <a:p>
          <a:pPr lvl="0" algn="r" defTabSz="889000">
            <a:lnSpc>
              <a:spcPct val="90000"/>
            </a:lnSpc>
            <a:spcBef>
              <a:spcPct val="0"/>
            </a:spcBef>
            <a:spcAft>
              <a:spcPct val="35000"/>
            </a:spcAft>
          </a:pPr>
          <a:r>
            <a:rPr lang="en-US" sz="1400" b="1" kern="1200" dirty="0" err="1" smtClean="0">
              <a:solidFill>
                <a:schemeClr val="tx1"/>
              </a:solidFill>
            </a:rPr>
            <a:t>RefWorks</a:t>
          </a:r>
          <a:endParaRPr lang="en-US" sz="1400" b="1" kern="1200" dirty="0" smtClean="0">
            <a:solidFill>
              <a:schemeClr val="tx1"/>
            </a:solidFill>
          </a:endParaRPr>
        </a:p>
        <a:p>
          <a:pPr lvl="0" algn="r" defTabSz="889000">
            <a:lnSpc>
              <a:spcPct val="90000"/>
            </a:lnSpc>
            <a:spcBef>
              <a:spcPct val="0"/>
            </a:spcBef>
            <a:spcAft>
              <a:spcPct val="35000"/>
            </a:spcAft>
          </a:pPr>
          <a:r>
            <a:rPr lang="en-US" sz="1400" b="1" kern="1200" dirty="0" smtClean="0">
              <a:solidFill>
                <a:schemeClr val="tx1"/>
              </a:solidFill>
            </a:rPr>
            <a:t>Summon</a:t>
          </a:r>
        </a:p>
        <a:p>
          <a:pPr lvl="0" algn="l" defTabSz="889000">
            <a:lnSpc>
              <a:spcPct val="90000"/>
            </a:lnSpc>
            <a:spcBef>
              <a:spcPct val="0"/>
            </a:spcBef>
            <a:spcAft>
              <a:spcPct val="35000"/>
            </a:spcAft>
          </a:pPr>
          <a:endParaRPr lang="en-US" sz="2000" b="1" kern="1200" dirty="0">
            <a:solidFill>
              <a:schemeClr val="tx1"/>
            </a:solidFill>
          </a:endParaRPr>
        </a:p>
      </dsp:txBody>
      <dsp:txXfrm>
        <a:off x="1904206" y="3335337"/>
        <a:ext cx="6858793" cy="1516062"/>
      </dsp:txXfrm>
    </dsp:sp>
    <dsp:sp modelId="{877E9461-11A1-4475-92F0-453D3F670D77}">
      <dsp:nvSpPr>
        <dsp:cNvPr id="0" name=""/>
        <dsp:cNvSpPr/>
      </dsp:nvSpPr>
      <dsp:spPr>
        <a:xfrm>
          <a:off x="404953" y="3486943"/>
          <a:ext cx="1245905" cy="1212850"/>
        </a:xfrm>
        <a:prstGeom prst="roundRect">
          <a:avLst>
            <a:gd name="adj" fmla="val 10000"/>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2">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0.68919</cdr:x>
      <cdr:y>0.05085</cdr:y>
    </cdr:from>
    <cdr:to>
      <cdr:x>0.95946</cdr:x>
      <cdr:y>0.15254</cdr:y>
    </cdr:to>
    <cdr:sp macro="" textlink="">
      <cdr:nvSpPr>
        <cdr:cNvPr id="3" name="TextBox 2"/>
        <cdr:cNvSpPr txBox="1"/>
      </cdr:nvSpPr>
      <cdr:spPr>
        <a:xfrm xmlns:a="http://schemas.openxmlformats.org/drawingml/2006/main">
          <a:off x="3886200" y="152400"/>
          <a:ext cx="1524000"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smtClean="0"/>
            <a:t>730 Million Items</a:t>
          </a:r>
          <a:endParaRPr lang="en-US" sz="1100" b="1"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44283"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vl1pPr>
          </a:lstStyle>
          <a:p>
            <a:pPr>
              <a:defRPr/>
            </a:pPr>
            <a:endParaRPr lang="en-US" dirty="0">
              <a:latin typeface="Calibri" pitchFamily="34" charset="0"/>
            </a:endParaRPr>
          </a:p>
        </p:txBody>
      </p:sp>
      <p:sp>
        <p:nvSpPr>
          <p:cNvPr id="6147" name="Rectangle 3"/>
          <p:cNvSpPr>
            <a:spLocks noGrp="1" noChangeArrowheads="1"/>
          </p:cNvSpPr>
          <p:nvPr>
            <p:ph type="dt" sz="quarter" idx="1"/>
          </p:nvPr>
        </p:nvSpPr>
        <p:spPr bwMode="auto">
          <a:xfrm>
            <a:off x="3850217" y="0"/>
            <a:ext cx="2944283" cy="495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vl1pPr>
          </a:lstStyle>
          <a:p>
            <a:pPr>
              <a:defRPr/>
            </a:pPr>
            <a:endParaRPr lang="en-US" dirty="0">
              <a:latin typeface="Calibri" pitchFamily="34" charset="0"/>
            </a:endParaRPr>
          </a:p>
        </p:txBody>
      </p:sp>
      <p:sp>
        <p:nvSpPr>
          <p:cNvPr id="6148" name="Rectangle 4"/>
          <p:cNvSpPr>
            <a:spLocks noGrp="1" noChangeArrowheads="1"/>
          </p:cNvSpPr>
          <p:nvPr>
            <p:ph type="ftr" sz="quarter" idx="2"/>
          </p:nvPr>
        </p:nvSpPr>
        <p:spPr bwMode="auto">
          <a:xfrm>
            <a:off x="0" y="9410700"/>
            <a:ext cx="2944283" cy="495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vl1pPr>
          </a:lstStyle>
          <a:p>
            <a:pPr>
              <a:defRPr/>
            </a:pPr>
            <a:r>
              <a:rPr lang="en-US" dirty="0" smtClean="0">
                <a:latin typeface="Calibri" pitchFamily="34" charset="0"/>
              </a:rPr>
              <a:t>Internal use only</a:t>
            </a:r>
            <a:endParaRPr lang="en-US" dirty="0">
              <a:latin typeface="Calibri" pitchFamily="34" charset="0"/>
            </a:endParaRPr>
          </a:p>
        </p:txBody>
      </p:sp>
      <p:sp>
        <p:nvSpPr>
          <p:cNvPr id="6149" name="Rectangle 5"/>
          <p:cNvSpPr>
            <a:spLocks noGrp="1" noChangeArrowheads="1"/>
          </p:cNvSpPr>
          <p:nvPr>
            <p:ph type="sldNum" sz="quarter" idx="3"/>
          </p:nvPr>
        </p:nvSpPr>
        <p:spPr bwMode="auto">
          <a:xfrm>
            <a:off x="3850217" y="9410700"/>
            <a:ext cx="2944283" cy="4953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903F8D35-BF80-4A72-922A-DCF8ED6115FA}" type="slidenum">
              <a:rPr lang="en-US">
                <a:latin typeface="Calibri" pitchFamily="34" charset="0"/>
              </a:rPr>
              <a:pPr>
                <a:defRPr/>
              </a:pPr>
              <a:t>‹#›</a:t>
            </a:fld>
            <a:endParaRPr lang="en-US" dirty="0">
              <a:latin typeface="Calibri" pitchFamily="34" charset="0"/>
            </a:endParaRPr>
          </a:p>
        </p:txBody>
      </p:sp>
    </p:spTree>
    <p:extLst>
      <p:ext uri="{BB962C8B-B14F-4D97-AF65-F5344CB8AC3E}">
        <p14:creationId xmlns:p14="http://schemas.microsoft.com/office/powerpoint/2010/main" val="3237624328"/>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atin typeface="Calibri" pitchFamily="34" charset="0"/>
              </a:defRPr>
            </a:lvl1pPr>
          </a:lstStyle>
          <a:p>
            <a:pPr>
              <a:defRPr/>
            </a:pPr>
            <a:endParaRPr lang="en-US" dirty="0"/>
          </a:p>
        </p:txBody>
      </p:sp>
      <p:sp>
        <p:nvSpPr>
          <p:cNvPr id="3" name="Date Placeholder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atin typeface="Calibri" pitchFamily="34" charset="0"/>
              </a:defRPr>
            </a:lvl1pPr>
          </a:lstStyle>
          <a:p>
            <a:pPr>
              <a:defRPr/>
            </a:pPr>
            <a:fld id="{E0A759EF-4A67-417A-B3B2-800899852404}" type="datetimeFigureOut">
              <a:rPr lang="en-US" smtClean="0"/>
              <a:pPr>
                <a:defRPr/>
              </a:pPr>
              <a:t>9/22/11</a:t>
            </a:fld>
            <a:endParaRPr lang="en-US"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atin typeface="Calibri" pitchFamily="34" charset="0"/>
              </a:defRPr>
            </a:lvl1pPr>
          </a:lstStyle>
          <a:p>
            <a:pPr>
              <a:defRPr/>
            </a:pPr>
            <a:r>
              <a:rPr lang="en-US" dirty="0" smtClean="0"/>
              <a:t>Internal use only</a:t>
            </a:r>
            <a:endParaRPr lang="en-US" dirty="0"/>
          </a:p>
        </p:txBody>
      </p:sp>
      <p:sp>
        <p:nvSpPr>
          <p:cNvPr id="7" name="Slide Number Placeholder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atin typeface="Calibri" pitchFamily="34" charset="0"/>
              </a:defRPr>
            </a:lvl1pPr>
          </a:lstStyle>
          <a:p>
            <a:pPr>
              <a:defRPr/>
            </a:pPr>
            <a:fld id="{9B0A6D2F-B1FE-45DF-A6F5-A7AECCBF3266}" type="slidenum">
              <a:rPr lang="en-US" smtClean="0"/>
              <a:pPr>
                <a:defRPr/>
              </a:pPr>
              <a:t>‹#›</a:t>
            </a:fld>
            <a:endParaRPr lang="en-US" dirty="0"/>
          </a:p>
        </p:txBody>
      </p:sp>
    </p:spTree>
    <p:extLst>
      <p:ext uri="{BB962C8B-B14F-4D97-AF65-F5344CB8AC3E}">
        <p14:creationId xmlns:p14="http://schemas.microsoft.com/office/powerpoint/2010/main" val="2121507512"/>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PQ </a:t>
            </a:r>
            <a:r>
              <a:rPr lang="en-US" dirty="0" err="1" smtClean="0"/>
              <a:t>EntreP</a:t>
            </a:r>
            <a:r>
              <a:rPr lang="en-US" dirty="0" smtClean="0"/>
              <a:t>:   2011 </a:t>
            </a:r>
            <a:r>
              <a:rPr lang="en-US" dirty="0" err="1" smtClean="0"/>
              <a:t>CODie</a:t>
            </a:r>
            <a:r>
              <a:rPr lang="en-US" dirty="0" smtClean="0"/>
              <a:t> Finalist – other finalists were…SIIA </a:t>
            </a:r>
            <a:r>
              <a:rPr lang="en-US" dirty="0" err="1" smtClean="0"/>
              <a:t>CODie</a:t>
            </a:r>
            <a:r>
              <a:rPr lang="en-US" baseline="0" dirty="0" smtClean="0"/>
              <a:t> awards are given to products deemed to be the most innovative and best in their category.</a:t>
            </a:r>
          </a:p>
          <a:p>
            <a:endParaRPr lang="en-US" baseline="0" dirty="0" smtClean="0"/>
          </a:p>
          <a:p>
            <a:r>
              <a:rPr lang="en-US" baseline="0" dirty="0" smtClean="0"/>
              <a:t>Thanks you all for coming to the ProQuest session.</a:t>
            </a:r>
          </a:p>
          <a:p>
            <a:endParaRPr lang="en-US" baseline="0" dirty="0" smtClean="0"/>
          </a:p>
          <a:p>
            <a:r>
              <a:rPr lang="en-US" baseline="0" dirty="0" smtClean="0"/>
              <a:t>In keeping with the theme of Demonstrating Value – I’m going to talk a bit about how to get extra value from our business products  and also  a significant amount of extra value added recently.</a:t>
            </a:r>
            <a:endParaRPr lang="en-US" dirty="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B0A6D2F-B1FE-45DF-A6F5-A7AECCBF3266}"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ChangeArrowheads="1" noTextEdit="1"/>
          </p:cNvSpPr>
          <p:nvPr>
            <p:ph type="sldImg"/>
          </p:nvPr>
        </p:nvSpPr>
        <p:spPr bwMode="auto">
          <a:xfrm>
            <a:off x="922338" y="742950"/>
            <a:ext cx="4951412" cy="37131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Rectangle 3"/>
          <p:cNvSpPr>
            <a:spLocks noGrp="1" noChangeArrowheads="1"/>
          </p:cNvSpPr>
          <p:nvPr>
            <p:ph type="body" idx="1"/>
          </p:nvPr>
        </p:nvSpPr>
        <p:spPr>
          <a:xfrm>
            <a:off x="905718" y="4705905"/>
            <a:ext cx="4983065" cy="4457225"/>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atin typeface="Calibri" charset="0"/>
                <a:cs typeface="+mn-cs"/>
              </a:rPr>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eaLnBrk="1" hangingPunct="1">
              <a:defRPr/>
            </a:pPr>
            <a:r>
              <a:rPr lang="en-US">
                <a:latin typeface="Calibri" charset="0"/>
                <a:cs typeface="+mn-cs"/>
              </a:rPr>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Calibri" charset="0"/>
              </a:rPr>
              <a:t>And much more.</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483032E-C146-9D4A-885C-13B7FD891D7D}" type="slidenum">
              <a:rPr lang="en-US" sz="1200">
                <a:latin typeface="Calibri" charset="0"/>
              </a:rPr>
              <a:pPr/>
              <a:t>19</a:t>
            </a:fld>
            <a:endParaRPr lang="en-US" sz="1200">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two years has seen unprecedented growth of</a:t>
            </a:r>
            <a:r>
              <a:rPr lang="en-US" baseline="0" dirty="0" smtClean="0"/>
              <a:t> content accessible via ABI Inform Complete.</a:t>
            </a:r>
          </a:p>
          <a:p>
            <a:endParaRPr lang="en-US" dirty="0" smtClean="0"/>
          </a:p>
          <a:p>
            <a:r>
              <a:rPr lang="en-US" dirty="0" smtClean="0"/>
              <a:t>But it’s not just been these traditional areas of content that have grown</a:t>
            </a:r>
            <a:endParaRPr lang="en-US" dirty="0"/>
          </a:p>
        </p:txBody>
      </p:sp>
      <p:sp>
        <p:nvSpPr>
          <p:cNvPr id="4" name="Footer Placeholder 3"/>
          <p:cNvSpPr>
            <a:spLocks noGrp="1"/>
          </p:cNvSpPr>
          <p:nvPr>
            <p:ph type="ftr" sz="quarter" idx="10"/>
          </p:nvPr>
        </p:nvSpPr>
        <p:spPr/>
        <p:txBody>
          <a:bodyPr/>
          <a:lstStyle/>
          <a:p>
            <a:pPr>
              <a:defRPr/>
            </a:pPr>
            <a:r>
              <a:rPr lang="en-US" smtClean="0"/>
              <a:t>Internal use only</a:t>
            </a:r>
            <a:endParaRPr lang="en-US" dirty="0"/>
          </a:p>
        </p:txBody>
      </p:sp>
      <p:sp>
        <p:nvSpPr>
          <p:cNvPr id="5" name="Slide Number Placeholder 4"/>
          <p:cNvSpPr>
            <a:spLocks noGrp="1"/>
          </p:cNvSpPr>
          <p:nvPr>
            <p:ph type="sldNum" sz="quarter" idx="11"/>
          </p:nvPr>
        </p:nvSpPr>
        <p:spPr/>
        <p:txBody>
          <a:bodyPr/>
          <a:lstStyle/>
          <a:p>
            <a:pPr>
              <a:defRPr/>
            </a:pPr>
            <a:fld id="{9B0A6D2F-B1FE-45DF-A6F5-A7AECCBF3266}" type="slidenum">
              <a:rPr lang="en-US" smtClean="0"/>
              <a:pPr>
                <a:defRPr/>
              </a:pPr>
              <a:t>20</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20750" y="742950"/>
            <a:ext cx="4076700" cy="3057525"/>
          </a:xfrm>
        </p:spPr>
      </p:sp>
      <p:sp>
        <p:nvSpPr>
          <p:cNvPr id="3" name="Notes Placeholder 2"/>
          <p:cNvSpPr>
            <a:spLocks noGrp="1"/>
          </p:cNvSpPr>
          <p:nvPr>
            <p:ph type="body" idx="1"/>
          </p:nvPr>
        </p:nvSpPr>
        <p:spPr>
          <a:xfrm>
            <a:off x="679450" y="3962400"/>
            <a:ext cx="5435600" cy="5562600"/>
          </a:xfrm>
        </p:spPr>
        <p:txBody>
          <a:bodyPr>
            <a:normAutofit/>
          </a:bodyPr>
          <a:lstStyle/>
          <a:p>
            <a:pPr lvl="0"/>
            <a:r>
              <a:rPr lang="en-GB" sz="1400" b="1" kern="1200" dirty="0" smtClean="0">
                <a:solidFill>
                  <a:schemeClr val="tx1"/>
                </a:solidFill>
                <a:latin typeface="+mn-lt"/>
                <a:ea typeface="+mn-ea"/>
                <a:cs typeface="+mn-cs"/>
              </a:rPr>
              <a:t>Business Monitor International:</a:t>
            </a:r>
            <a:endParaRPr lang="en-GB" sz="1400" kern="1200" dirty="0" smtClean="0">
              <a:solidFill>
                <a:schemeClr val="tx1"/>
              </a:solidFill>
              <a:latin typeface="+mn-lt"/>
              <a:ea typeface="+mn-ea"/>
              <a:cs typeface="+mn-cs"/>
            </a:endParaRPr>
          </a:p>
          <a:p>
            <a:r>
              <a:rPr lang="en-US" sz="1400" i="0" dirty="0" smtClean="0"/>
              <a:t>Comprehensive coverage, most reports are over 60 pages </a:t>
            </a:r>
          </a:p>
          <a:p>
            <a:r>
              <a:rPr lang="en-US" sz="1400" dirty="0" smtClean="0"/>
              <a:t>Feature country market overviews, </a:t>
            </a:r>
          </a:p>
          <a:p>
            <a:r>
              <a:rPr lang="en-US" sz="1400" dirty="0" smtClean="0"/>
              <a:t>5 year industry forecasts, </a:t>
            </a:r>
          </a:p>
          <a:p>
            <a:r>
              <a:rPr lang="en-US" sz="1400" dirty="0" smtClean="0"/>
              <a:t>commentary and analysis of risks, competitive landscapes, </a:t>
            </a:r>
          </a:p>
          <a:p>
            <a:r>
              <a:rPr lang="en-US" sz="1400" dirty="0" smtClean="0"/>
              <a:t>trend analysis of latest industry developments &amp; profiles of leading national and multinational companies</a:t>
            </a:r>
          </a:p>
          <a:p>
            <a:pPr lvl="0"/>
            <a:endParaRPr lang="en-GB" sz="1400" b="1" kern="1200" dirty="0" smtClean="0">
              <a:solidFill>
                <a:schemeClr val="tx1"/>
              </a:solidFill>
              <a:latin typeface="+mn-lt"/>
              <a:ea typeface="+mn-ea"/>
              <a:cs typeface="+mn-cs"/>
            </a:endParaRPr>
          </a:p>
          <a:p>
            <a:r>
              <a:rPr lang="en-US" sz="1400" b="1" dirty="0" smtClean="0"/>
              <a:t>Oxford Economics</a:t>
            </a:r>
          </a:p>
          <a:p>
            <a:r>
              <a:rPr lang="en-US" sz="1400" dirty="0" smtClean="0"/>
              <a:t>Leading economic forecasting consultancy</a:t>
            </a:r>
          </a:p>
          <a:p>
            <a:r>
              <a:rPr lang="en-US" sz="1400" dirty="0" smtClean="0"/>
              <a:t>Macroeconomic, industry &amp; commodity forecasts, analysis and data covering 190 countries</a:t>
            </a:r>
          </a:p>
          <a:p>
            <a:r>
              <a:rPr lang="en-US" sz="1400" dirty="0" smtClean="0"/>
              <a:t>One of the things they do very well is ‘even driven’ analysis – so responding quickly to major world events</a:t>
            </a:r>
          </a:p>
          <a:p>
            <a:pPr lvl="0"/>
            <a:endParaRPr lang="en-US" sz="1400" kern="1200" dirty="0" smtClean="0">
              <a:solidFill>
                <a:schemeClr val="tx1"/>
              </a:solidFill>
              <a:latin typeface="+mn-lt"/>
              <a:ea typeface="+mn-ea"/>
              <a:cs typeface="+mn-cs"/>
            </a:endParaRPr>
          </a:p>
          <a:p>
            <a:pPr lvl="0"/>
            <a:r>
              <a:rPr lang="en-GB" sz="1400" b="1" kern="1200" dirty="0" smtClean="0">
                <a:solidFill>
                  <a:schemeClr val="tx1"/>
                </a:solidFill>
                <a:latin typeface="+mn-lt"/>
                <a:ea typeface="+mn-ea"/>
                <a:cs typeface="+mn-cs"/>
              </a:rPr>
              <a:t>Hoovers / Dun and Bradstreet</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400" kern="1200" dirty="0" smtClean="0">
                <a:solidFill>
                  <a:schemeClr val="tx1"/>
                </a:solidFill>
                <a:latin typeface="+mn-lt"/>
                <a:ea typeface="+mn-ea"/>
                <a:cs typeface="+mn-cs"/>
              </a:rPr>
              <a:t>Hoovers company profiles covering over 44,000 companies. The expanded agreement now also includes Hoovers IPO reports, as well as First Research State and Province Profiles </a:t>
            </a:r>
          </a:p>
          <a:p>
            <a:endParaRPr lang="en-US" sz="1400" dirty="0" smtClean="0"/>
          </a:p>
          <a:p>
            <a:pPr lvl="0"/>
            <a:r>
              <a:rPr lang="en-GB" sz="1400" b="1" kern="1200" dirty="0" smtClean="0">
                <a:solidFill>
                  <a:schemeClr val="tx1"/>
                </a:solidFill>
                <a:latin typeface="+mn-lt"/>
                <a:ea typeface="+mn-ea"/>
                <a:cs typeface="+mn-cs"/>
              </a:rPr>
              <a:t>International Labour Organisation</a:t>
            </a:r>
            <a:endParaRPr lang="en-US" sz="1400" b="1" kern="1200" dirty="0" smtClean="0">
              <a:solidFill>
                <a:schemeClr val="tx1"/>
              </a:solidFill>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smtClean="0"/>
              <a:t>Internal use only</a:t>
            </a:r>
            <a:endParaRPr lang="en-US" dirty="0"/>
          </a:p>
        </p:txBody>
      </p:sp>
      <p:sp>
        <p:nvSpPr>
          <p:cNvPr id="5" name="Slide Number Placeholder 4"/>
          <p:cNvSpPr>
            <a:spLocks noGrp="1"/>
          </p:cNvSpPr>
          <p:nvPr>
            <p:ph type="sldNum" sz="quarter" idx="11"/>
          </p:nvPr>
        </p:nvSpPr>
        <p:spPr/>
        <p:txBody>
          <a:bodyPr/>
          <a:lstStyle/>
          <a:p>
            <a:pPr>
              <a:defRPr/>
            </a:pPr>
            <a:fld id="{9B0A6D2F-B1FE-45DF-A6F5-A7AECCBF3266}" type="slidenum">
              <a:rPr lang="en-US" smtClean="0"/>
              <a:pPr>
                <a:defRPr/>
              </a:pPr>
              <a:t>21</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dirty="0" smtClean="0"/>
              <a:t>One of the most prestigious scholarly societies in the world</a:t>
            </a:r>
          </a:p>
          <a:p>
            <a:endParaRPr lang="en-US" sz="1200" dirty="0" smtClean="0"/>
          </a:p>
          <a:p>
            <a:r>
              <a:rPr lang="en-US" sz="1200" dirty="0" smtClean="0"/>
              <a:t>7 Top ranked scholarly journals &amp;  </a:t>
            </a:r>
            <a:r>
              <a:rPr lang="en-US" sz="1200" dirty="0" err="1" smtClean="0"/>
              <a:t>EconLit</a:t>
            </a:r>
            <a:endParaRPr lang="en-US" sz="1200" dirty="0" smtClean="0"/>
          </a:p>
          <a:p>
            <a:pPr lvl="0"/>
            <a:endParaRPr lang="en-US" sz="1200" dirty="0" smtClean="0"/>
          </a:p>
          <a:p>
            <a:pPr lvl="0"/>
            <a:endParaRPr lang="en-US" sz="1200" dirty="0" smtClean="0"/>
          </a:p>
          <a:p>
            <a:r>
              <a:rPr lang="en-US" dirty="0" smtClean="0"/>
              <a:t>Available </a:t>
            </a:r>
            <a:r>
              <a:rPr lang="en-US" i="1" u="sng" dirty="0" smtClean="0"/>
              <a:t>now</a:t>
            </a:r>
          </a:p>
          <a:p>
            <a:r>
              <a:rPr lang="en-US" dirty="0" smtClean="0"/>
              <a:t>Project underway to index back to </a:t>
            </a:r>
            <a:r>
              <a:rPr lang="en-US" dirty="0" err="1" smtClean="0"/>
              <a:t>Vol</a:t>
            </a:r>
            <a:r>
              <a:rPr lang="en-US" dirty="0" smtClean="0"/>
              <a:t> 1, Issue 1</a:t>
            </a:r>
          </a:p>
          <a:p>
            <a:r>
              <a:rPr lang="en-US" dirty="0" smtClean="0"/>
              <a:t>2-year embargo </a:t>
            </a:r>
          </a:p>
          <a:p>
            <a:endParaRPr lang="en-US" dirty="0" smtClean="0"/>
          </a:p>
          <a:p>
            <a:pPr lvl="0"/>
            <a:endParaRPr lang="en-US" sz="1200" dirty="0" smtClean="0"/>
          </a:p>
          <a:p>
            <a:pPr lvl="0"/>
            <a:r>
              <a:rPr lang="en-US" sz="1200" dirty="0" smtClean="0"/>
              <a:t>This is part</a:t>
            </a:r>
            <a:r>
              <a:rPr lang="en-US" sz="1200" baseline="0" dirty="0" smtClean="0"/>
              <a:t> of an ongoing </a:t>
            </a:r>
            <a:r>
              <a:rPr lang="en-US" sz="1200" baseline="0" dirty="0" err="1" smtClean="0"/>
              <a:t>committment</a:t>
            </a:r>
            <a:r>
              <a:rPr lang="en-US" sz="1200" baseline="0" dirty="0" smtClean="0"/>
              <a:t> to increasing the economics content in our business products as well as the overall scholarly content</a:t>
            </a:r>
            <a:endParaRPr lang="en-US" sz="120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Internal use only</a:t>
            </a:r>
            <a:endParaRPr lang="en-US" dirty="0"/>
          </a:p>
        </p:txBody>
      </p:sp>
      <p:sp>
        <p:nvSpPr>
          <p:cNvPr id="5" name="Slide Number Placeholder 4"/>
          <p:cNvSpPr>
            <a:spLocks noGrp="1"/>
          </p:cNvSpPr>
          <p:nvPr>
            <p:ph type="sldNum" sz="quarter" idx="11"/>
          </p:nvPr>
        </p:nvSpPr>
        <p:spPr/>
        <p:txBody>
          <a:bodyPr/>
          <a:lstStyle/>
          <a:p>
            <a:pPr>
              <a:defRPr/>
            </a:pPr>
            <a:fld id="{9B0A6D2F-B1FE-45DF-A6F5-A7AECCBF3266}" type="slidenum">
              <a:rPr lang="en-US" smtClean="0"/>
              <a:pPr>
                <a:defRPr/>
              </a:pPr>
              <a:t>22</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Palgrave</a:t>
            </a:r>
            <a:r>
              <a:rPr lang="en-US" sz="1200" kern="1200" baseline="0" dirty="0" smtClean="0">
                <a:solidFill>
                  <a:schemeClr val="tx1"/>
                </a:solidFill>
                <a:latin typeface="+mn-lt"/>
                <a:ea typeface="+mn-ea"/>
                <a:cs typeface="+mn-cs"/>
              </a:rPr>
              <a:t> is an acknowledged leader in scholarly publishing and brings a stable of top ranked titles across multiple disciplines.  </a:t>
            </a:r>
          </a:p>
          <a:p>
            <a:r>
              <a:rPr lang="en-US" sz="1200" kern="1200" baseline="0" dirty="0" smtClean="0">
                <a:solidFill>
                  <a:schemeClr val="tx1"/>
                </a:solidFill>
                <a:latin typeface="+mn-lt"/>
                <a:ea typeface="+mn-ea"/>
                <a:cs typeface="+mn-cs"/>
              </a:rPr>
              <a:t>The agreement expands our list of journals to  77</a:t>
            </a:r>
          </a:p>
          <a:p>
            <a:endParaRPr lang="en-US" dirty="0" smtClean="0"/>
          </a:p>
          <a:p>
            <a:pPr rtl="0" eaLnBrk="1" fontAlgn="t" latinLnBrk="0" hangingPunct="1"/>
            <a:r>
              <a:rPr lang="en-US" sz="1200" b="1" i="0" u="none" strike="noStrike" kern="1200" dirty="0" smtClean="0">
                <a:solidFill>
                  <a:schemeClr val="tx1"/>
                </a:solidFill>
                <a:latin typeface="+mn-lt"/>
                <a:ea typeface="+mn-ea"/>
                <a:cs typeface="+mn-cs"/>
              </a:rPr>
              <a:t>Examples of Top Ranked Journals </a:t>
            </a:r>
          </a:p>
          <a:p>
            <a:pPr rtl="0" eaLnBrk="1" fontAlgn="b" latinLnBrk="0" hangingPunct="1"/>
            <a:r>
              <a:rPr lang="en-US" sz="1200" b="0" i="0" u="none" strike="noStrike" kern="1200" dirty="0" smtClean="0">
                <a:solidFill>
                  <a:schemeClr val="tx1"/>
                </a:solidFill>
                <a:latin typeface="+mn-lt"/>
                <a:ea typeface="+mn-ea"/>
                <a:cs typeface="+mn-cs"/>
              </a:rPr>
              <a:t>Journal of International Business Studies</a:t>
            </a:r>
          </a:p>
          <a:p>
            <a:pPr rtl="0" eaLnBrk="1" fontAlgn="b" latinLnBrk="0" hangingPunct="1"/>
            <a:r>
              <a:rPr lang="en-US" sz="1200" b="0" i="0" u="none" strike="noStrike" kern="1200" dirty="0" smtClean="0">
                <a:solidFill>
                  <a:schemeClr val="tx1"/>
                </a:solidFill>
                <a:latin typeface="+mn-lt"/>
                <a:ea typeface="+mn-ea"/>
                <a:cs typeface="+mn-cs"/>
              </a:rPr>
              <a:t>Asian Business &amp; Management</a:t>
            </a:r>
          </a:p>
          <a:p>
            <a:pPr rtl="0" eaLnBrk="1" fontAlgn="b" latinLnBrk="0" hangingPunct="1"/>
            <a:r>
              <a:rPr lang="en-US" sz="1200" b="0" i="0" u="none" strike="noStrike" kern="1200" dirty="0" smtClean="0">
                <a:solidFill>
                  <a:schemeClr val="tx1"/>
                </a:solidFill>
                <a:latin typeface="+mn-lt"/>
                <a:ea typeface="+mn-ea"/>
                <a:cs typeface="+mn-cs"/>
              </a:rPr>
              <a:t>Journal of Information Technology</a:t>
            </a:r>
          </a:p>
          <a:p>
            <a:pPr rtl="0" eaLnBrk="1" fontAlgn="b" latinLnBrk="0" hangingPunct="1"/>
            <a:r>
              <a:rPr lang="en-US" sz="1200" b="0" i="0" u="none" strike="noStrike" kern="1200" dirty="0" err="1" smtClean="0">
                <a:solidFill>
                  <a:schemeClr val="tx1"/>
                </a:solidFill>
                <a:latin typeface="+mn-lt"/>
                <a:ea typeface="+mn-ea"/>
                <a:cs typeface="+mn-cs"/>
              </a:rPr>
              <a:t>Acta</a:t>
            </a:r>
            <a:r>
              <a:rPr lang="en-US" sz="1200" b="0" i="0" u="none" strike="noStrike"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rPr>
              <a:t>Politica</a:t>
            </a:r>
            <a:endParaRPr lang="en-US" sz="1200" b="0" i="0" u="none" strike="noStrike" kern="1200" dirty="0" smtClean="0">
              <a:solidFill>
                <a:schemeClr val="tx1"/>
              </a:solidFill>
              <a:latin typeface="+mn-lt"/>
              <a:ea typeface="+mn-ea"/>
              <a:cs typeface="+mn-cs"/>
            </a:endParaRPr>
          </a:p>
          <a:p>
            <a:pPr rtl="0" eaLnBrk="1" fontAlgn="b" latinLnBrk="0" hangingPunct="1"/>
            <a:r>
              <a:rPr lang="en-US" sz="1200" b="0" i="0" u="none" strike="noStrike" kern="1200" dirty="0" smtClean="0">
                <a:solidFill>
                  <a:schemeClr val="tx1"/>
                </a:solidFill>
                <a:latin typeface="+mn-lt"/>
                <a:ea typeface="+mn-ea"/>
                <a:cs typeface="+mn-cs"/>
              </a:rPr>
              <a:t>Journal of International Relations and Development</a:t>
            </a:r>
          </a:p>
          <a:p>
            <a:pPr rtl="0" eaLnBrk="1" fontAlgn="b" latinLnBrk="0" hangingPunct="1"/>
            <a:r>
              <a:rPr lang="en-US" sz="1200" b="0" i="0" u="none" strike="noStrike" kern="1200" dirty="0" smtClean="0">
                <a:solidFill>
                  <a:schemeClr val="tx1"/>
                </a:solidFill>
                <a:latin typeface="+mn-lt"/>
                <a:ea typeface="+mn-ea"/>
                <a:cs typeface="+mn-cs"/>
              </a:rPr>
              <a:t>Journal of Public Health Policy</a:t>
            </a:r>
          </a:p>
          <a:p>
            <a:endParaRPr lang="en-US" dirty="0"/>
          </a:p>
        </p:txBody>
      </p:sp>
      <p:sp>
        <p:nvSpPr>
          <p:cNvPr id="4" name="Footer Placeholder 3"/>
          <p:cNvSpPr>
            <a:spLocks noGrp="1"/>
          </p:cNvSpPr>
          <p:nvPr>
            <p:ph type="ftr" sz="quarter" idx="10"/>
          </p:nvPr>
        </p:nvSpPr>
        <p:spPr/>
        <p:txBody>
          <a:bodyPr/>
          <a:lstStyle/>
          <a:p>
            <a:pPr>
              <a:defRPr/>
            </a:pPr>
            <a:r>
              <a:rPr lang="en-US" smtClean="0"/>
              <a:t>Internal use only</a:t>
            </a:r>
            <a:endParaRPr lang="en-US" dirty="0"/>
          </a:p>
        </p:txBody>
      </p:sp>
      <p:sp>
        <p:nvSpPr>
          <p:cNvPr id="5" name="Slide Number Placeholder 4"/>
          <p:cNvSpPr>
            <a:spLocks noGrp="1"/>
          </p:cNvSpPr>
          <p:nvPr>
            <p:ph type="sldNum" sz="quarter" idx="11"/>
          </p:nvPr>
        </p:nvSpPr>
        <p:spPr/>
        <p:txBody>
          <a:bodyPr/>
          <a:lstStyle/>
          <a:p>
            <a:pPr>
              <a:defRPr/>
            </a:pPr>
            <a:fld id="{9B0A6D2F-B1FE-45DF-A6F5-A7AECCBF3266}" type="slidenum">
              <a:rPr lang="en-US" smtClean="0"/>
              <a:pPr>
                <a:defRPr/>
              </a:pPr>
              <a:t>23</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493713"/>
            <a:ext cx="3703637" cy="2779712"/>
          </a:xfrm>
        </p:spPr>
      </p:sp>
      <p:sp>
        <p:nvSpPr>
          <p:cNvPr id="3" name="Notes Placeholder 2"/>
          <p:cNvSpPr>
            <a:spLocks noGrp="1"/>
          </p:cNvSpPr>
          <p:nvPr>
            <p:ph type="body" idx="1"/>
          </p:nvPr>
        </p:nvSpPr>
        <p:spPr/>
        <p:txBody>
          <a:bodyPr>
            <a:normAutofit fontScale="92500" lnSpcReduction="20000"/>
          </a:bodyPr>
          <a:lstStyle/>
          <a:p>
            <a:pPr lvl="1"/>
            <a:endParaRPr lang="en-US" dirty="0"/>
          </a:p>
          <a:p>
            <a:pPr marL="336488" lvl="1" indent="-336488"/>
            <a:r>
              <a:rPr lang="en-US" sz="2000" dirty="0"/>
              <a:t>One of most used publications in ProQuest</a:t>
            </a:r>
          </a:p>
          <a:p>
            <a:endParaRPr lang="en-US" sz="2000" dirty="0"/>
          </a:p>
          <a:p>
            <a:r>
              <a:rPr lang="en-US" sz="2000" dirty="0"/>
              <a:t>Includes print and online only content </a:t>
            </a:r>
          </a:p>
          <a:p>
            <a:endParaRPr lang="en-US" sz="2000" dirty="0"/>
          </a:p>
          <a:p>
            <a:r>
              <a:rPr lang="en-US" sz="2000" dirty="0"/>
              <a:t>Behind pay wall – which is why a deal was done with the Economist and not Business Week for example, where a lot of the content is available on the open web.</a:t>
            </a:r>
          </a:p>
          <a:p>
            <a:endParaRPr lang="en-US" sz="2000" dirty="0"/>
          </a:p>
          <a:p>
            <a:r>
              <a:rPr lang="en-US" sz="2000" dirty="0"/>
              <a:t>Agreement also secures content from the </a:t>
            </a:r>
            <a:r>
              <a:rPr lang="en-US" sz="2000" dirty="0" err="1"/>
              <a:t>Econmist</a:t>
            </a:r>
            <a:r>
              <a:rPr lang="en-US" sz="2000" dirty="0"/>
              <a:t> Intelligence Unit:</a:t>
            </a:r>
          </a:p>
          <a:p>
            <a:pPr lvl="1"/>
            <a:r>
              <a:rPr lang="en-US" sz="2000" dirty="0"/>
              <a:t>Country Data Reports</a:t>
            </a:r>
          </a:p>
          <a:p>
            <a:pPr lvl="1"/>
            <a:r>
              <a:rPr lang="en-US" sz="2000" dirty="0"/>
              <a:t>Country Forecast Reports &amp; Country Finance Reports</a:t>
            </a:r>
          </a:p>
          <a:p>
            <a:pPr lvl="1"/>
            <a:r>
              <a:rPr lang="en-US" sz="2000" dirty="0"/>
              <a:t>World Commodity Reports</a:t>
            </a:r>
          </a:p>
          <a:p>
            <a:pPr lvl="1"/>
            <a:r>
              <a:rPr lang="en-US" sz="2000" dirty="0"/>
              <a:t>EIU </a:t>
            </a:r>
            <a:r>
              <a:rPr lang="en-US" sz="2000" dirty="0" err="1"/>
              <a:t>ViewsWire</a:t>
            </a:r>
            <a:endParaRPr lang="en-US" sz="2000" dirty="0"/>
          </a:p>
          <a:p>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Internal use only</a:t>
            </a:r>
            <a:endParaRPr lang="en-US" dirty="0">
              <a:solidFill>
                <a:prstClr val="black"/>
              </a:solidFill>
            </a:endParaRPr>
          </a:p>
        </p:txBody>
      </p:sp>
      <p:sp>
        <p:nvSpPr>
          <p:cNvPr id="5" name="Slide Number Placeholder 4"/>
          <p:cNvSpPr>
            <a:spLocks noGrp="1"/>
          </p:cNvSpPr>
          <p:nvPr>
            <p:ph type="sldNum" sz="quarter" idx="11"/>
          </p:nvPr>
        </p:nvSpPr>
        <p:spPr/>
        <p:txBody>
          <a:bodyPr/>
          <a:lstStyle/>
          <a:p>
            <a:pPr>
              <a:defRPr/>
            </a:pPr>
            <a:fld id="{9B0A6D2F-B1FE-45DF-A6F5-A7AECCBF3266}" type="slidenum">
              <a:rPr lang="en-US" smtClean="0">
                <a:solidFill>
                  <a:prstClr val="black"/>
                </a:solidFill>
              </a:rPr>
              <a:pPr>
                <a:defRPr/>
              </a:pPr>
              <a:t>24</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400" b="1" dirty="0" smtClean="0">
                <a:solidFill>
                  <a:schemeClr val="tx1"/>
                </a:solidFill>
              </a:rPr>
              <a:t>Expanded coverage of core business disciplines</a:t>
            </a:r>
          </a:p>
          <a:p>
            <a:pPr lvl="1"/>
            <a:r>
              <a:rPr lang="en-US" sz="1400" dirty="0" smtClean="0">
                <a:solidFill>
                  <a:schemeClr val="tx1"/>
                </a:solidFill>
              </a:rPr>
              <a:t>Stronger subject areas than competition</a:t>
            </a:r>
          </a:p>
          <a:p>
            <a:pPr lvl="1"/>
            <a:r>
              <a:rPr lang="en-US" sz="1400" dirty="0" smtClean="0">
                <a:solidFill>
                  <a:schemeClr val="tx1"/>
                </a:solidFill>
              </a:rPr>
              <a:t>Additional value with specialty business coverage from </a:t>
            </a:r>
            <a:r>
              <a:rPr lang="en-US" sz="1400" dirty="0" err="1" smtClean="0">
                <a:solidFill>
                  <a:schemeClr val="tx1"/>
                </a:solidFill>
              </a:rPr>
              <a:t>EntreP</a:t>
            </a:r>
            <a:r>
              <a:rPr lang="en-US" sz="1400" dirty="0" smtClean="0">
                <a:solidFill>
                  <a:schemeClr val="tx1"/>
                </a:solidFill>
              </a:rPr>
              <a:t>, Acct &amp; Tax, Banking, Asian Business</a:t>
            </a:r>
          </a:p>
          <a:p>
            <a:pPr lvl="1"/>
            <a:r>
              <a:rPr lang="en-US" sz="1400" dirty="0" smtClean="0">
                <a:solidFill>
                  <a:schemeClr val="tx1"/>
                </a:solidFill>
              </a:rPr>
              <a:t>Full integration with IBSS</a:t>
            </a:r>
          </a:p>
          <a:p>
            <a:endParaRPr lang="en-US" sz="1400" dirty="0" smtClean="0"/>
          </a:p>
          <a:p>
            <a:pPr lvl="0"/>
            <a:r>
              <a:rPr lang="en-US" sz="1400" b="1" dirty="0" smtClean="0">
                <a:solidFill>
                  <a:schemeClr val="tx1"/>
                </a:solidFill>
              </a:rPr>
              <a:t>Wider span of content types</a:t>
            </a:r>
          </a:p>
          <a:p>
            <a:pPr lvl="1"/>
            <a:r>
              <a:rPr lang="en-US" sz="1400" dirty="0" smtClean="0">
                <a:solidFill>
                  <a:schemeClr val="tx1"/>
                </a:solidFill>
              </a:rPr>
              <a:t>Video, eBooks, downloadable templates, forms, blogs, etc…</a:t>
            </a:r>
          </a:p>
          <a:p>
            <a:endParaRPr lang="en-US" sz="1400" dirty="0" smtClean="0"/>
          </a:p>
          <a:p>
            <a:pPr lvl="0"/>
            <a:r>
              <a:rPr lang="en-US" sz="1400" b="1" dirty="0" smtClean="0">
                <a:solidFill>
                  <a:schemeClr val="tx1"/>
                </a:solidFill>
              </a:rPr>
              <a:t>Integration on new ProQuest platform</a:t>
            </a:r>
          </a:p>
          <a:p>
            <a:endParaRPr lang="en-US" dirty="0"/>
          </a:p>
        </p:txBody>
      </p:sp>
      <p:sp>
        <p:nvSpPr>
          <p:cNvPr id="4" name="Slide Number Placeholder 3"/>
          <p:cNvSpPr>
            <a:spLocks noGrp="1"/>
          </p:cNvSpPr>
          <p:nvPr>
            <p:ph type="sldNum" sz="quarter" idx="10"/>
          </p:nvPr>
        </p:nvSpPr>
        <p:spPr/>
        <p:txBody>
          <a:bodyPr/>
          <a:lstStyle/>
          <a:p>
            <a:pPr>
              <a:defRPr/>
            </a:pPr>
            <a:fld id="{9B0A6D2F-B1FE-45DF-A6F5-A7AECCBF3266}" type="slidenum">
              <a:rPr lang="en-US" smtClean="0"/>
              <a:pPr>
                <a:defRPr/>
              </a:pPr>
              <a:t>30</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p:spPr>
      </p:sp>
      <p:sp>
        <p:nvSpPr>
          <p:cNvPr id="1843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Select and insert images as appropriate (see “image menu” next slide).</a:t>
            </a:r>
          </a:p>
          <a:p>
            <a:pPr eaLnBrk="1" hangingPunct="1">
              <a:spcBef>
                <a:spcPct val="0"/>
              </a:spcBef>
            </a:pPr>
            <a:endParaRPr lang="en-US" dirty="0" smtClean="0"/>
          </a:p>
          <a:p>
            <a:pPr eaLnBrk="1" hangingPunct="1">
              <a:spcBef>
                <a:spcPct val="0"/>
              </a:spcBef>
            </a:pPr>
            <a:r>
              <a:rPr lang="en-US" dirty="0" smtClean="0"/>
              <a:t>Note that you can remove any of the “image placement” squares by right-clicking and choosing “cut”.</a:t>
            </a:r>
          </a:p>
          <a:p>
            <a:pPr eaLnBrk="1" hangingPunct="1">
              <a:spcBef>
                <a:spcPct val="0"/>
              </a:spcBef>
            </a:pPr>
            <a:r>
              <a:rPr lang="en-US" dirty="0" smtClean="0"/>
              <a:t>  </a:t>
            </a:r>
          </a:p>
          <a:p>
            <a:pPr eaLnBrk="1" hangingPunct="1">
              <a:spcBef>
                <a:spcPct val="0"/>
              </a:spcBef>
            </a:pPr>
            <a:endParaRPr lang="en-US" dirty="0" smtClean="0"/>
          </a:p>
        </p:txBody>
      </p:sp>
      <p:sp>
        <p:nvSpPr>
          <p:cNvPr id="1843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6E1A46F-8E3C-4944-B83C-9D04EBA77D94}" type="slidenum">
              <a:rPr lang="en-US" smtClean="0"/>
              <a:pPr/>
              <a:t>31</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789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atin typeface="Arial" charset="0"/>
                <a:cs typeface="Arial" charset="0"/>
              </a:rPr>
              <a:t>The delivery of health care services - in a manner that is respectful and appropriate to an individual</a:t>
            </a:r>
            <a:r>
              <a:rPr lang="ja-JP" altLang="en-US">
                <a:latin typeface="Arial" charset="0"/>
                <a:cs typeface="Arial" charset="0"/>
              </a:rPr>
              <a:t>’</a:t>
            </a:r>
            <a:r>
              <a:rPr lang="en-US" altLang="ja-JP">
                <a:latin typeface="Arial" charset="0"/>
                <a:cs typeface="Arial" charset="0"/>
              </a:rPr>
              <a:t>s culture, is more than simply a patient</a:t>
            </a:r>
            <a:r>
              <a:rPr lang="ja-JP" altLang="en-US">
                <a:latin typeface="Arial" charset="0"/>
                <a:cs typeface="Arial" charset="0"/>
              </a:rPr>
              <a:t>’</a:t>
            </a:r>
            <a:r>
              <a:rPr lang="en-US" altLang="ja-JP">
                <a:latin typeface="Arial" charset="0"/>
                <a:cs typeface="Arial" charset="0"/>
              </a:rPr>
              <a:t>s right, but is, in fact, a key factor in the safety and quality of patient care.</a:t>
            </a:r>
            <a:r>
              <a:rPr lang="ja-JP" altLang="en-US">
                <a:latin typeface="Arial" charset="0"/>
                <a:cs typeface="Arial" charset="0"/>
              </a:rPr>
              <a:t>”</a:t>
            </a:r>
            <a:r>
              <a:rPr lang="en-US" altLang="ja-JP">
                <a:latin typeface="Arial" charset="0"/>
                <a:cs typeface="Arial" charset="0"/>
              </a:rPr>
              <a:t>  </a:t>
            </a:r>
          </a:p>
          <a:p>
            <a:endParaRPr lang="en-GB">
              <a:latin typeface="Calibri" charset="0"/>
            </a:endParaRPr>
          </a:p>
          <a:p>
            <a:endParaRPr lang="en-US">
              <a:latin typeface="Calibri" charset="0"/>
            </a:endParaRPr>
          </a:p>
          <a:p>
            <a:r>
              <a:rPr lang="en-US">
                <a:latin typeface="Calibri" charset="0"/>
              </a:rPr>
              <a:t>The New England Journal of Medicine</a:t>
            </a:r>
          </a:p>
          <a:p>
            <a:r>
              <a:rPr lang="en-US">
                <a:latin typeface="Calibri" charset="0"/>
              </a:rPr>
              <a:t>The Lancet</a:t>
            </a:r>
          </a:p>
          <a:p>
            <a:r>
              <a:rPr lang="en-US">
                <a:latin typeface="Calibri" charset="0"/>
              </a:rPr>
              <a:t>Annals of Internal Medicine</a:t>
            </a:r>
          </a:p>
          <a:p>
            <a:r>
              <a:rPr lang="en-US">
                <a:latin typeface="Calibri" charset="0"/>
              </a:rPr>
              <a:t>Journals of Clinical Investigation</a:t>
            </a:r>
          </a:p>
          <a:p>
            <a:r>
              <a:rPr lang="en-US">
                <a:latin typeface="Calibri" charset="0"/>
              </a:rPr>
              <a:t>Gout</a:t>
            </a:r>
          </a:p>
          <a:p>
            <a:r>
              <a:rPr lang="en-US">
                <a:latin typeface="Calibri" charset="0"/>
              </a:rPr>
              <a:t>Diabetes</a:t>
            </a:r>
          </a:p>
          <a:p>
            <a:r>
              <a:rPr lang="en-US">
                <a:latin typeface="Calibri" charset="0"/>
              </a:rPr>
              <a:t>Chest</a:t>
            </a:r>
          </a:p>
          <a:p>
            <a:r>
              <a:rPr lang="en-US">
                <a:latin typeface="Calibri" charset="0"/>
              </a:rPr>
              <a:t>Heart</a:t>
            </a:r>
          </a:p>
        </p:txBody>
      </p:sp>
      <p:sp>
        <p:nvSpPr>
          <p:cNvPr id="3789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fld id="{9709C061-5E92-FD45-90F7-B843EEE8980A}" type="slidenum">
              <a:rPr lang="en-US" sz="1200"/>
              <a:pPr/>
              <a:t>6</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White/plain background slide, useful when large charts or graphics are needed.</a:t>
            </a: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8687083D-3D6C-CE46-8E23-27DEDF943F8B}" type="slidenum">
              <a:rPr lang="en-US" sz="1200">
                <a:solidFill>
                  <a:srgbClr val="000000"/>
                </a:solidFill>
              </a:rPr>
              <a:pPr/>
              <a:t>7</a:t>
            </a:fld>
            <a:endParaRPr lang="en-US" sz="120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White/plain background slide, useful when large charts or graphics are needed.</a:t>
            </a:r>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D9FC76C6-0CAD-9247-AE4D-879E3A1A4BB1}" type="slidenum">
              <a:rPr lang="en-US" sz="1200">
                <a:solidFill>
                  <a:srgbClr val="000000"/>
                </a:solidFill>
              </a:rPr>
              <a:pPr/>
              <a:t>8</a:t>
            </a:fld>
            <a:endParaRPr lang="en-US" sz="120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White/plain background slide, useful when large charts or graphics are needed.</a:t>
            </a:r>
          </a:p>
        </p:txBody>
      </p:sp>
      <p:sp>
        <p:nvSpPr>
          <p:cNvPr id="256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F563781-4F0F-AC42-8879-18DC710BA5B1}" type="slidenum">
              <a:rPr lang="en-US" sz="1200">
                <a:solidFill>
                  <a:srgbClr val="000000"/>
                </a:solidFill>
              </a:rPr>
              <a:pPr/>
              <a:t>9</a:t>
            </a:fld>
            <a:endParaRPr lang="en-US" sz="120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White/plain background slide, useful when large charts or graphics are needed.</a:t>
            </a:r>
          </a:p>
        </p:txBody>
      </p:sp>
      <p:sp>
        <p:nvSpPr>
          <p:cNvPr id="2765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1C20FF7-3873-3F43-8BB2-B44E63A30F9B}" type="slidenum">
              <a:rPr lang="en-US" sz="1200">
                <a:solidFill>
                  <a:srgbClr val="000000"/>
                </a:solidFill>
              </a:rPr>
              <a:pPr/>
              <a:t>10</a:t>
            </a:fld>
            <a:endParaRPr lang="en-US" sz="120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White/plain background slide, useful when large charts or graphics are needed.</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F00D29C4-B187-D64F-ABE7-BAE6C14CE6F6}" type="slidenum">
              <a:rPr lang="en-US" sz="1200">
                <a:solidFill>
                  <a:srgbClr val="000000"/>
                </a:solidFill>
              </a:rPr>
              <a:pPr/>
              <a:t>11</a:t>
            </a:fld>
            <a:endParaRPr lang="en-US" sz="120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White/plain background slide, useful when large charts or graphics are needed.</a:t>
            </a:r>
          </a:p>
        </p:txBody>
      </p:sp>
      <p:sp>
        <p:nvSpPr>
          <p:cNvPr id="317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50DBB646-CD7A-5149-9D8E-20F60FF7697A}" type="slidenum">
              <a:rPr lang="en-US" sz="1200">
                <a:solidFill>
                  <a:srgbClr val="000000"/>
                </a:solidFill>
              </a:rPr>
              <a:pPr/>
              <a:t>12</a:t>
            </a:fld>
            <a:endParaRPr lang="en-US" sz="120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4800">
                <a:latin typeface="Arial" charset="0"/>
                <a:cs typeface="Arial" charset="0"/>
              </a:rPr>
              <a:t>Health Information and Libray Journals</a:t>
            </a: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967EF8DB-EC70-7844-B095-4A3C8DB32FD1}" type="slidenum">
              <a:rPr lang="en-US" sz="1200">
                <a:latin typeface="Calibri" charset="0"/>
              </a:rPr>
              <a:pPr/>
              <a:t>13</a:t>
            </a:fld>
            <a:endParaRPr lang="en-US"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6" Type="http://schemas.openxmlformats.org/officeDocument/2006/relationships/image" Target="../media/image6.jpeg"/><Relationship Id="rId7" Type="http://schemas.openxmlformats.org/officeDocument/2006/relationships/image" Target="../media/image7.jpeg"/><Relationship Id="rId8" Type="http://schemas.openxmlformats.org/officeDocument/2006/relationships/image" Target="../media/image8.jpeg"/><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2" descr="ProQuest_ppt"/>
          <p:cNvPicPr>
            <a:picLocks noChangeAspect="1" noChangeArrowheads="1"/>
          </p:cNvPicPr>
          <p:nvPr userDrawn="1"/>
        </p:nvPicPr>
        <p:blipFill>
          <a:blip r:embed="rId2" cstate="print"/>
          <a:srcRect/>
          <a:stretch>
            <a:fillRect/>
          </a:stretch>
        </p:blipFill>
        <p:spPr bwMode="auto">
          <a:xfrm>
            <a:off x="0" y="0"/>
            <a:ext cx="9145588" cy="6859588"/>
          </a:xfrm>
          <a:prstGeom prst="rect">
            <a:avLst/>
          </a:prstGeom>
          <a:noFill/>
          <a:ln w="9525">
            <a:noFill/>
            <a:miter lim="800000"/>
            <a:headEnd/>
            <a:tailEnd/>
          </a:ln>
        </p:spPr>
      </p:pic>
      <p:pic>
        <p:nvPicPr>
          <p:cNvPr id="5" name="Picture 13" descr="17"/>
          <p:cNvPicPr>
            <a:picLocks noChangeAspect="1" noChangeArrowheads="1"/>
          </p:cNvPicPr>
          <p:nvPr userDrawn="1"/>
        </p:nvPicPr>
        <p:blipFill>
          <a:blip r:embed="rId3" cstate="print"/>
          <a:srcRect/>
          <a:stretch>
            <a:fillRect/>
          </a:stretch>
        </p:blipFill>
        <p:spPr bwMode="auto">
          <a:xfrm>
            <a:off x="0" y="2743200"/>
            <a:ext cx="914400" cy="914400"/>
          </a:xfrm>
          <a:prstGeom prst="rect">
            <a:avLst/>
          </a:prstGeom>
          <a:noFill/>
          <a:ln w="9525">
            <a:noFill/>
            <a:miter lim="800000"/>
            <a:headEnd/>
            <a:tailEnd/>
          </a:ln>
        </p:spPr>
      </p:pic>
      <p:pic>
        <p:nvPicPr>
          <p:cNvPr id="6" name="Picture 14" descr="19"/>
          <p:cNvPicPr>
            <a:picLocks noChangeAspect="1" noChangeArrowheads="1"/>
          </p:cNvPicPr>
          <p:nvPr userDrawn="1"/>
        </p:nvPicPr>
        <p:blipFill>
          <a:blip r:embed="rId4" cstate="print"/>
          <a:srcRect/>
          <a:stretch>
            <a:fillRect/>
          </a:stretch>
        </p:blipFill>
        <p:spPr bwMode="auto">
          <a:xfrm>
            <a:off x="914400" y="2743200"/>
            <a:ext cx="914400" cy="914400"/>
          </a:xfrm>
          <a:prstGeom prst="rect">
            <a:avLst/>
          </a:prstGeom>
          <a:noFill/>
          <a:ln w="9525">
            <a:noFill/>
            <a:miter lim="800000"/>
            <a:headEnd/>
            <a:tailEnd/>
          </a:ln>
        </p:spPr>
      </p:pic>
      <p:pic>
        <p:nvPicPr>
          <p:cNvPr id="7" name="Picture 15" descr="20"/>
          <p:cNvPicPr>
            <a:picLocks noChangeAspect="1" noChangeArrowheads="1"/>
          </p:cNvPicPr>
          <p:nvPr userDrawn="1"/>
        </p:nvPicPr>
        <p:blipFill>
          <a:blip r:embed="rId5" cstate="print"/>
          <a:srcRect/>
          <a:stretch>
            <a:fillRect/>
          </a:stretch>
        </p:blipFill>
        <p:spPr bwMode="auto">
          <a:xfrm>
            <a:off x="1828800" y="2743200"/>
            <a:ext cx="914400" cy="914400"/>
          </a:xfrm>
          <a:prstGeom prst="rect">
            <a:avLst/>
          </a:prstGeom>
          <a:noFill/>
          <a:ln w="9525">
            <a:noFill/>
            <a:miter lim="800000"/>
            <a:headEnd/>
            <a:tailEnd/>
          </a:ln>
        </p:spPr>
      </p:pic>
      <p:pic>
        <p:nvPicPr>
          <p:cNvPr id="8" name="Picture 16" descr="21"/>
          <p:cNvPicPr>
            <a:picLocks noChangeAspect="1" noChangeArrowheads="1"/>
          </p:cNvPicPr>
          <p:nvPr userDrawn="1"/>
        </p:nvPicPr>
        <p:blipFill>
          <a:blip r:embed="rId6" cstate="print"/>
          <a:srcRect/>
          <a:stretch>
            <a:fillRect/>
          </a:stretch>
        </p:blipFill>
        <p:spPr bwMode="auto">
          <a:xfrm>
            <a:off x="7315200" y="2744788"/>
            <a:ext cx="914400" cy="912812"/>
          </a:xfrm>
          <a:prstGeom prst="rect">
            <a:avLst/>
          </a:prstGeom>
          <a:noFill/>
          <a:ln w="9525">
            <a:noFill/>
            <a:miter lim="800000"/>
            <a:headEnd/>
            <a:tailEnd/>
          </a:ln>
        </p:spPr>
      </p:pic>
      <p:pic>
        <p:nvPicPr>
          <p:cNvPr id="9" name="Picture 17" descr="22"/>
          <p:cNvPicPr>
            <a:picLocks noChangeAspect="1" noChangeArrowheads="1"/>
          </p:cNvPicPr>
          <p:nvPr userDrawn="1"/>
        </p:nvPicPr>
        <p:blipFill>
          <a:blip r:embed="rId7" cstate="print"/>
          <a:srcRect/>
          <a:stretch>
            <a:fillRect/>
          </a:stretch>
        </p:blipFill>
        <p:spPr bwMode="auto">
          <a:xfrm>
            <a:off x="8229600" y="2743200"/>
            <a:ext cx="914400" cy="914400"/>
          </a:xfrm>
          <a:prstGeom prst="rect">
            <a:avLst/>
          </a:prstGeom>
          <a:noFill/>
          <a:ln w="9525">
            <a:noFill/>
            <a:miter lim="800000"/>
            <a:headEnd/>
            <a:tailEnd/>
          </a:ln>
        </p:spPr>
      </p:pic>
      <p:pic>
        <p:nvPicPr>
          <p:cNvPr id="10" name="Picture 18" descr="23"/>
          <p:cNvPicPr>
            <a:picLocks noChangeAspect="1" noChangeArrowheads="1"/>
          </p:cNvPicPr>
          <p:nvPr userDrawn="1"/>
        </p:nvPicPr>
        <p:blipFill>
          <a:blip r:embed="rId8" cstate="print"/>
          <a:srcRect/>
          <a:stretch>
            <a:fillRect/>
          </a:stretch>
        </p:blipFill>
        <p:spPr bwMode="auto">
          <a:xfrm>
            <a:off x="6400800" y="2743200"/>
            <a:ext cx="914400" cy="914400"/>
          </a:xfrm>
          <a:prstGeom prst="rect">
            <a:avLst/>
          </a:prstGeom>
          <a:noFill/>
          <a:ln w="9525">
            <a:noFill/>
            <a:miter lim="800000"/>
            <a:headEnd/>
            <a:tailEnd/>
          </a:ln>
        </p:spPr>
      </p:pic>
      <p:sp>
        <p:nvSpPr>
          <p:cNvPr id="4106" name="Rectangle 10"/>
          <p:cNvSpPr>
            <a:spLocks noGrp="1" noChangeArrowheads="1"/>
          </p:cNvSpPr>
          <p:nvPr>
            <p:ph type="ctrTitle" sz="quarter"/>
          </p:nvPr>
        </p:nvSpPr>
        <p:spPr>
          <a:xfrm>
            <a:off x="685800" y="4648200"/>
            <a:ext cx="7772400" cy="914400"/>
          </a:xfrm>
        </p:spPr>
        <p:txBody>
          <a:bodyPr/>
          <a:lstStyle>
            <a:lvl1pPr algn="ctr">
              <a:defRPr sz="2400"/>
            </a:lvl1pPr>
          </a:lstStyle>
          <a:p>
            <a:r>
              <a:rPr lang="en-US"/>
              <a:t>Click to edit Master title style</a:t>
            </a:r>
          </a:p>
        </p:txBody>
      </p:sp>
      <p:sp>
        <p:nvSpPr>
          <p:cNvPr id="4107" name="Rectangle 11"/>
          <p:cNvSpPr>
            <a:spLocks noGrp="1" noChangeArrowheads="1"/>
          </p:cNvSpPr>
          <p:nvPr>
            <p:ph type="subTitle" sz="quarter" idx="1"/>
          </p:nvPr>
        </p:nvSpPr>
        <p:spPr>
          <a:xfrm>
            <a:off x="1371600" y="6096000"/>
            <a:ext cx="6400800" cy="228600"/>
          </a:xfrm>
        </p:spPr>
        <p:txBody>
          <a:bodyPr/>
          <a:lstStyle>
            <a:lvl1pPr marL="0" indent="0" algn="ctr">
              <a:buFont typeface="Wingdings" pitchFamily="28" charset="2"/>
              <a:buNone/>
              <a:defRPr sz="1200"/>
            </a:lvl1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DAF88554-51DC-41F7-9187-27B1888A2D26}"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9850" y="152400"/>
            <a:ext cx="2038350" cy="59197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5962650" cy="59197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DFD9D34-6C91-4585-9BD1-F6992A8C768C}"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136B87E6-F1CF-4EFF-A5EB-AE71A4C4BD5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BC241B96-59A4-4969-BE07-7CE587482DAC}"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423988"/>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23988"/>
            <a:ext cx="3810000" cy="4648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299C4E88-D1AB-4EE4-97AA-9C91BAC02A4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sldNum" sz="quarter" idx="11"/>
          </p:nvPr>
        </p:nvSpPr>
        <p:spPr>
          <a:ln/>
        </p:spPr>
        <p:txBody>
          <a:bodyPr/>
          <a:lstStyle>
            <a:lvl1pPr>
              <a:defRPr/>
            </a:lvl1pPr>
          </a:lstStyle>
          <a:p>
            <a:pPr>
              <a:defRPr/>
            </a:pPr>
            <a:fld id="{D5ED4B43-75D5-44B7-AF5C-C4DEFD5BD172}"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1"/>
          </p:nvPr>
        </p:nvSpPr>
        <p:spPr>
          <a:ln/>
        </p:spPr>
        <p:txBody>
          <a:bodyPr/>
          <a:lstStyle>
            <a:lvl1pPr>
              <a:defRPr/>
            </a:lvl1pPr>
          </a:lstStyle>
          <a:p>
            <a:pPr>
              <a:defRPr/>
            </a:pPr>
            <a:fld id="{39FA848C-BAE0-4D15-BBD2-473215C1EDD9}"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sldNum" sz="quarter" idx="11"/>
          </p:nvPr>
        </p:nvSpPr>
        <p:spPr>
          <a:ln/>
        </p:spPr>
        <p:txBody>
          <a:bodyPr/>
          <a:lstStyle>
            <a:lvl1pPr>
              <a:defRPr/>
            </a:lvl1pPr>
          </a:lstStyle>
          <a:p>
            <a:pPr>
              <a:defRPr/>
            </a:pPr>
            <a:fld id="{D4C8637C-61FC-4A81-A1B0-70ABE8C0BEAC}"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D7618402-A311-469A-9FA6-3381D72579B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1"/>
          </p:nvPr>
        </p:nvSpPr>
        <p:spPr>
          <a:ln/>
        </p:spPr>
        <p:txBody>
          <a:bodyPr/>
          <a:lstStyle>
            <a:lvl1pPr>
              <a:defRPr/>
            </a:lvl1pPr>
          </a:lstStyle>
          <a:p>
            <a:pPr>
              <a:defRPr/>
            </a:pPr>
            <a:fld id="{E234AB77-1713-439A-84AE-E120838A65EE}"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8" descr="ProQuest_Brand_PPT_20093"/>
          <p:cNvPicPr>
            <a:picLocks noChangeAspect="1" noChangeArrowheads="1"/>
          </p:cNvPicPr>
          <p:nvPr/>
        </p:nvPicPr>
        <p:blipFill>
          <a:blip r:embed="rId13" cstate="print"/>
          <a:srcRect/>
          <a:stretch>
            <a:fillRect/>
          </a:stretch>
        </p:blipFill>
        <p:spPr bwMode="auto">
          <a:xfrm>
            <a:off x="0" y="0"/>
            <a:ext cx="9145588" cy="68595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304800" y="152400"/>
            <a:ext cx="7162800"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8" name="Rectangle 3"/>
          <p:cNvSpPr>
            <a:spLocks noGrp="1" noChangeArrowheads="1"/>
          </p:cNvSpPr>
          <p:nvPr>
            <p:ph type="body" idx="1"/>
          </p:nvPr>
        </p:nvSpPr>
        <p:spPr bwMode="auto">
          <a:xfrm>
            <a:off x="685800" y="1423988"/>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Rectangle 4"/>
          <p:cNvSpPr>
            <a:spLocks noGrp="1" noChangeArrowheads="1"/>
          </p:cNvSpPr>
          <p:nvPr>
            <p:ph type="dt" sz="half" idx="2"/>
          </p:nvPr>
        </p:nvSpPr>
        <p:spPr bwMode="auto">
          <a:xfrm>
            <a:off x="762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800">
                <a:solidFill>
                  <a:schemeClr val="bg1"/>
                </a:solidFill>
                <a:latin typeface="Calibri" pitchFamily="34" charset="0"/>
              </a:defRPr>
            </a:lvl1pPr>
          </a:lstStyle>
          <a:p>
            <a:pPr>
              <a:defRPr/>
            </a:pPr>
            <a:endParaRPr lang="en-US" dirty="0"/>
          </a:p>
        </p:txBody>
      </p:sp>
      <p:sp>
        <p:nvSpPr>
          <p:cNvPr id="1030" name="Rectangle 6"/>
          <p:cNvSpPr>
            <a:spLocks noGrp="1" noChangeArrowheads="1"/>
          </p:cNvSpPr>
          <p:nvPr>
            <p:ph type="sldNum" sz="quarter" idx="4"/>
          </p:nvPr>
        </p:nvSpPr>
        <p:spPr bwMode="auto">
          <a:xfrm>
            <a:off x="7162800" y="6553200"/>
            <a:ext cx="1905000"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800">
                <a:solidFill>
                  <a:schemeClr val="bg1"/>
                </a:solidFill>
                <a:latin typeface="Calibri" pitchFamily="34" charset="0"/>
              </a:defRPr>
            </a:lvl1pPr>
          </a:lstStyle>
          <a:p>
            <a:pPr>
              <a:defRPr/>
            </a:pPr>
            <a:fld id="{65D597F9-89E4-4115-96F8-81BAE9B07B10}"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dt="0"/>
  <p:txStyles>
    <p:titleStyle>
      <a:lvl1pPr algn="l" rtl="0" eaLnBrk="0" fontAlgn="base" hangingPunct="0">
        <a:spcBef>
          <a:spcPct val="0"/>
        </a:spcBef>
        <a:spcAft>
          <a:spcPct val="0"/>
        </a:spcAft>
        <a:defRPr sz="3200" b="1">
          <a:solidFill>
            <a:schemeClr val="tx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p:titleStyle>
    <p:bodyStyle>
      <a:lvl1pPr marL="342900" indent="-342900" algn="l" rtl="0" eaLnBrk="0" fontAlgn="base" hangingPunct="0">
        <a:spcBef>
          <a:spcPct val="20000"/>
        </a:spcBef>
        <a:spcAft>
          <a:spcPct val="0"/>
        </a:spcAft>
        <a:buFont typeface="Wingdings" pitchFamily="28" charset="2"/>
        <a:buChar char=""/>
        <a:defRPr sz="24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Wingdings" pitchFamily="28" charset="2"/>
        <a:buChar char=""/>
        <a:defRPr sz="2000">
          <a:solidFill>
            <a:schemeClr val="tx1"/>
          </a:solidFill>
          <a:latin typeface="Calibri" pitchFamily="34" charset="0"/>
          <a:ea typeface="+mn-ea"/>
        </a:defRPr>
      </a:lvl2pPr>
      <a:lvl3pPr marL="1143000" indent="-228600" algn="l" rtl="0" eaLnBrk="0" fontAlgn="base" hangingPunct="0">
        <a:spcBef>
          <a:spcPct val="20000"/>
        </a:spcBef>
        <a:spcAft>
          <a:spcPct val="0"/>
        </a:spcAft>
        <a:buFont typeface="Wingdings" pitchFamily="28" charset="2"/>
        <a:buChar char=""/>
        <a:defRPr>
          <a:solidFill>
            <a:schemeClr val="tx1"/>
          </a:solidFill>
          <a:latin typeface="Calibri" pitchFamily="34" charset="0"/>
          <a:ea typeface="+mn-ea"/>
        </a:defRPr>
      </a:lvl3pPr>
      <a:lvl4pPr marL="1600200" indent="-228600" algn="l" rtl="0" eaLnBrk="0" fontAlgn="base" hangingPunct="0">
        <a:spcBef>
          <a:spcPct val="20000"/>
        </a:spcBef>
        <a:spcAft>
          <a:spcPct val="0"/>
        </a:spcAft>
        <a:buFont typeface="Wingdings" pitchFamily="28" charset="2"/>
        <a:buChar char=""/>
        <a:defRPr sz="1600">
          <a:solidFill>
            <a:schemeClr val="tx1"/>
          </a:solidFill>
          <a:latin typeface="Calibri" pitchFamily="34" charset="0"/>
          <a:ea typeface="+mn-ea"/>
        </a:defRPr>
      </a:lvl4pPr>
      <a:lvl5pPr marL="2057400" indent="-228600" algn="l" rtl="0" eaLnBrk="0" fontAlgn="base" hangingPunct="0">
        <a:spcBef>
          <a:spcPct val="20000"/>
        </a:spcBef>
        <a:spcAft>
          <a:spcPct val="0"/>
        </a:spcAft>
        <a:buFont typeface="Wingdings" pitchFamily="28" charset="2"/>
        <a:buChar char=""/>
        <a:defRPr sz="1400">
          <a:solidFill>
            <a:schemeClr val="tx1"/>
          </a:solidFill>
          <a:latin typeface="Calibri" pitchFamily="34" charset="0"/>
          <a:ea typeface="+mn-ea"/>
        </a:defRPr>
      </a:lvl5pPr>
      <a:lvl6pPr marL="2514600" indent="-228600" algn="l" rtl="0" fontAlgn="base">
        <a:spcBef>
          <a:spcPct val="20000"/>
        </a:spcBef>
        <a:spcAft>
          <a:spcPct val="0"/>
        </a:spcAft>
        <a:buFont typeface="Wingdings" pitchFamily="28" charset="2"/>
        <a:buChar char=""/>
        <a:defRPr sz="1400">
          <a:solidFill>
            <a:schemeClr val="tx1"/>
          </a:solidFill>
          <a:latin typeface="+mn-lt"/>
          <a:ea typeface="+mn-ea"/>
        </a:defRPr>
      </a:lvl6pPr>
      <a:lvl7pPr marL="2971800" indent="-228600" algn="l" rtl="0" fontAlgn="base">
        <a:spcBef>
          <a:spcPct val="20000"/>
        </a:spcBef>
        <a:spcAft>
          <a:spcPct val="0"/>
        </a:spcAft>
        <a:buFont typeface="Wingdings" pitchFamily="28" charset="2"/>
        <a:buChar char=""/>
        <a:defRPr sz="1400">
          <a:solidFill>
            <a:schemeClr val="tx1"/>
          </a:solidFill>
          <a:latin typeface="+mn-lt"/>
          <a:ea typeface="+mn-ea"/>
        </a:defRPr>
      </a:lvl7pPr>
      <a:lvl8pPr marL="3429000" indent="-228600" algn="l" rtl="0" fontAlgn="base">
        <a:spcBef>
          <a:spcPct val="20000"/>
        </a:spcBef>
        <a:spcAft>
          <a:spcPct val="0"/>
        </a:spcAft>
        <a:buFont typeface="Wingdings" pitchFamily="28" charset="2"/>
        <a:buChar char=""/>
        <a:defRPr sz="1400">
          <a:solidFill>
            <a:schemeClr val="tx1"/>
          </a:solidFill>
          <a:latin typeface="+mn-lt"/>
          <a:ea typeface="+mn-ea"/>
        </a:defRPr>
      </a:lvl8pPr>
      <a:lvl9pPr marL="3886200" indent="-228600" algn="l" rtl="0" fontAlgn="base">
        <a:spcBef>
          <a:spcPct val="20000"/>
        </a:spcBef>
        <a:spcAft>
          <a:spcPct val="0"/>
        </a:spcAft>
        <a:buFont typeface="Wingdings" pitchFamily="28" charset="2"/>
        <a:buChar char=""/>
        <a:defRPr sz="14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file://localhost/Users/Eric/Desktop/Phire/ProQuest%20CSA/_PPT_Materials/Logos/ebrary_Logo.png" TargetMode="External"/><Relationship Id="rId1" Type="http://schemas.openxmlformats.org/officeDocument/2006/relationships/slideLayout" Target="../slideLayouts/slideLayout4.xml"/><Relationship Id="rId2" Type="http://schemas.openxmlformats.org/officeDocument/2006/relationships/image" Target="../media/image31.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2.png"/><Relationship Id="rId3" Type="http://schemas.openxmlformats.org/officeDocument/2006/relationships/image" Target="file://localhost/Users/Eric/Desktop/Phire/ProQuest%20CSA/_PPT_Materials/Logos/ebrary_Logo.pn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file://localhost/Users/Eric/Desktop/Phire/ProQuest%20CSA/_PPT_Materials/Logos/ebrary_Logo.png" TargetMode="External"/><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file://localhost/Users/Eric/Desktop/Phire/ProQuest%20CSA/_PPT_Materials/Logos/ebrary_Logo.p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file://localhost/Users/Eric/Desktop/Phire/ProQuest%20CSA/_PPT_Materials/Logos/ebrary_Logo.png" TargetMode="External"/><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5" Type="http://schemas.openxmlformats.org/officeDocument/2006/relationships/image" Target="../media/image12.jpeg"/><Relationship Id="rId6" Type="http://schemas.openxmlformats.org/officeDocument/2006/relationships/image" Target="../media/image13.jpeg"/><Relationship Id="rId7" Type="http://schemas.openxmlformats.org/officeDocument/2006/relationships/image" Target="../media/image14.jpeg"/><Relationship Id="rId8" Type="http://schemas.openxmlformats.org/officeDocument/2006/relationships/hyperlink" Target="http://images.google.com/imgres?imgurl=http://www.studentstorageottawa.com/images/stack_of_books.jpg&amp;imgrefurl=http://www.studentstorageottawa.com/&amp;h=408&amp;w=550&amp;sz=30&amp;hl=en&amp;start=1&amp;um=1&amp;tbnid=C-rAcCSYOjnUOM:&amp;tbnh=99&amp;tbnw=133&amp;prev=/images?q=stack+of+books&amp;ndsp=21&amp;um=1&amp;hl=en&amp;rls=com.microsoft:en-us:IE-SearchBox&amp;rlz=1I7ADBF&amp;sa=N" TargetMode="External"/><Relationship Id="rId9" Type="http://schemas.openxmlformats.org/officeDocument/2006/relationships/image" Target="../media/image15.jpeg"/><Relationship Id="rId10" Type="http://schemas.openxmlformats.org/officeDocument/2006/relationships/hyperlink" Target="http://images.google.com/imgres?imgurl=http://www.globalwarmingart.com/images/d/d9/Incandescent_Light_Bulb.png&amp;imgrefurl=http://www.globalwarmingart.com/wiki/Image:Incandescent_Light_Bulb_png&amp;h=1276&amp;w=768&amp;sz=758&amp;hl=en&amp;start=114&amp;um=1&amp;tbnid=GI58OInetyNbSM:&amp;tbnh=150&amp;tbnw=90&amp;prev=/images?q=light+bulb&amp;start=108&amp;ndsp=18&amp;um=1&amp;hl=en&amp;rls=com.microsoft:en-us:IE-SearchBox&amp;rlz=1I7ADBF&amp;sa=N" TargetMode="External"/><Relationship Id="rId11"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image" Target="../media/image23.jpeg"/><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1" Type="http://schemas.openxmlformats.org/officeDocument/2006/relationships/image" Target="../media/image41.png"/><Relationship Id="rId12"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3.jpeg"/><Relationship Id="rId4" Type="http://schemas.openxmlformats.org/officeDocument/2006/relationships/image" Target="../media/image34.jpeg"/><Relationship Id="rId5" Type="http://schemas.openxmlformats.org/officeDocument/2006/relationships/image" Target="../media/image35.jpeg"/><Relationship Id="rId6" Type="http://schemas.openxmlformats.org/officeDocument/2006/relationships/image" Target="../media/image36.gif"/><Relationship Id="rId7" Type="http://schemas.openxmlformats.org/officeDocument/2006/relationships/image" Target="../media/image37.gif"/><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image" Target="../media/image40.png"/></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image" Target="../media/image47.jpeg"/><Relationship Id="rId9" Type="http://schemas.openxmlformats.org/officeDocument/2006/relationships/image" Target="../media/image48.jpeg"/><Relationship Id="rId10" Type="http://schemas.openxmlformats.org/officeDocument/2006/relationships/image" Target="../media/image49.jpeg"/><Relationship Id="rId11"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3" Type="http://schemas.openxmlformats.org/officeDocument/2006/relationships/image" Target="../media/image50.jpeg"/><Relationship Id="rId4" Type="http://schemas.openxmlformats.org/officeDocument/2006/relationships/image" Target="../media/image51.jpeg"/><Relationship Id="rId5" Type="http://schemas.openxmlformats.org/officeDocument/2006/relationships/image" Target="../media/image52.jpeg"/><Relationship Id="rId6" Type="http://schemas.openxmlformats.org/officeDocument/2006/relationships/image" Target="../media/image53.gif"/><Relationship Id="rId7" Type="http://schemas.openxmlformats.org/officeDocument/2006/relationships/image" Target="../media/image54.gif"/><Relationship Id="rId8"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3" Type="http://schemas.openxmlformats.org/officeDocument/2006/relationships/image" Target="../media/image55.gif"/><Relationship Id="rId4" Type="http://schemas.openxmlformats.org/officeDocument/2006/relationships/image" Target="../media/image56.gif"/><Relationship Id="rId5" Type="http://schemas.openxmlformats.org/officeDocument/2006/relationships/image" Target="../media/image57.jpeg"/><Relationship Id="rId6" Type="http://schemas.openxmlformats.org/officeDocument/2006/relationships/image" Target="../media/image58.jpeg"/><Relationship Id="rId7" Type="http://schemas.openxmlformats.org/officeDocument/2006/relationships/image" Target="../media/image59.jpeg"/><Relationship Id="rId8" Type="http://schemas.openxmlformats.org/officeDocument/2006/relationships/image" Target="../media/image23.jpeg"/><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image" Target="../media/image60.png"/><Relationship Id="rId5" Type="http://schemas.openxmlformats.org/officeDocument/2006/relationships/image" Target="../media/image61.jpeg"/><Relationship Id="rId1" Type="http://schemas.openxmlformats.org/officeDocument/2006/relationships/tags" Target="../tags/tag1.xml"/><Relationship Id="rId2" Type="http://schemas.openxmlformats.org/officeDocument/2006/relationships/tags" Target="../tags/tag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4" Type="http://schemas.openxmlformats.org/officeDocument/2006/relationships/image" Target="../media/image61.jpeg"/><Relationship Id="rId1" Type="http://schemas.openxmlformats.org/officeDocument/2006/relationships/tags" Target="../tags/tag3.xml"/><Relationship Id="rId2"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9" Type="http://schemas.openxmlformats.org/officeDocument/2006/relationships/image" Target="../media/image61.jpeg"/><Relationship Id="rId1" Type="http://schemas.openxmlformats.org/officeDocument/2006/relationships/tags" Target="../tags/tag4.xml"/><Relationship Id="rId2" Type="http://schemas.openxmlformats.org/officeDocument/2006/relationships/tags" Target="../tags/tag5.xml"/></Relationships>
</file>

<file path=ppt/slides/_rels/slide28.xml.rels><?xml version="1.0" encoding="UTF-8" standalone="yes"?>
<Relationships xmlns="http://schemas.openxmlformats.org/package/2006/relationships"><Relationship Id="rId3" Type="http://schemas.openxmlformats.org/officeDocument/2006/relationships/image" Target="../media/image63.gif"/><Relationship Id="rId4" Type="http://schemas.openxmlformats.org/officeDocument/2006/relationships/image" Target="../media/image61.jpeg"/><Relationship Id="rId1" Type="http://schemas.openxmlformats.org/officeDocument/2006/relationships/tags" Target="../tags/tag6.xml"/><Relationship Id="rId2"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tags" Target="../tags/tag9.xml"/><Relationship Id="rId4" Type="http://schemas.openxmlformats.org/officeDocument/2006/relationships/tags" Target="../tags/tag10.xml"/><Relationship Id="rId5" Type="http://schemas.openxmlformats.org/officeDocument/2006/relationships/slideLayout" Target="../slideLayouts/slideLayout4.xml"/><Relationship Id="rId6" Type="http://schemas.openxmlformats.org/officeDocument/2006/relationships/image" Target="../media/image64.gif"/><Relationship Id="rId7" Type="http://schemas.openxmlformats.org/officeDocument/2006/relationships/image" Target="../media/image65.gif"/><Relationship Id="rId8" Type="http://schemas.openxmlformats.org/officeDocument/2006/relationships/image" Target="../media/image66.gif"/><Relationship Id="rId9" Type="http://schemas.openxmlformats.org/officeDocument/2006/relationships/image" Target="../media/image61.jpeg"/><Relationship Id="rId1" Type="http://schemas.openxmlformats.org/officeDocument/2006/relationships/tags" Target="../tags/tag7.xml"/><Relationship Id="rId2" Type="http://schemas.openxmlformats.org/officeDocument/2006/relationships/tags" Target="../tags/tag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image" Target="../media/image70.jpeg"/><Relationship Id="rId5" Type="http://schemas.openxmlformats.org/officeDocument/2006/relationships/image" Target="../media/image61.jpeg"/><Relationship Id="rId6" Type="http://schemas.openxmlformats.org/officeDocument/2006/relationships/image" Target="../media/image19.png"/><Relationship Id="rId7" Type="http://schemas.openxmlformats.org/officeDocument/2006/relationships/image" Target="../media/image17.png"/><Relationship Id="rId8" Type="http://schemas.openxmlformats.org/officeDocument/2006/relationships/image" Target="../media/image32.png"/><Relationship Id="rId9" Type="http://schemas.openxmlformats.org/officeDocument/2006/relationships/image" Target="file://localhost/Users/Eric/Desktop/Phire/ProQuest%20CSA/_PPT_Materials/Logos/ebrary_Logo.png" TargetMode="External"/><Relationship Id="rId10" Type="http://schemas.openxmlformats.org/officeDocument/2006/relationships/image" Target="../media/image23.jpeg"/><Relationship Id="rId1" Type="http://schemas.openxmlformats.org/officeDocument/2006/relationships/tags" Target="../tags/tag11.x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5"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image" Target="../media/image20.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a:spLocks/>
          </p:cNvSpPr>
          <p:nvPr/>
        </p:nvSpPr>
        <p:spPr bwMode="auto">
          <a:xfrm>
            <a:off x="685800" y="1143000"/>
            <a:ext cx="7772400" cy="10906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Font typeface="Wingdings" pitchFamily="28" charset="2"/>
              <a:buNone/>
              <a:defRPr sz="1200">
                <a:solidFill>
                  <a:schemeClr val="tx1"/>
                </a:solidFill>
                <a:latin typeface="Calibri" pitchFamily="34" charset="0"/>
                <a:ea typeface="+mn-ea"/>
                <a:cs typeface="+mn-cs"/>
              </a:defRPr>
            </a:lvl1pPr>
            <a:lvl2pPr marL="742950" indent="-285750" algn="l" rtl="0" eaLnBrk="0" fontAlgn="base" hangingPunct="0">
              <a:spcBef>
                <a:spcPct val="20000"/>
              </a:spcBef>
              <a:spcAft>
                <a:spcPct val="0"/>
              </a:spcAft>
              <a:buFont typeface="Wingdings" pitchFamily="28" charset="2"/>
              <a:buChar char=""/>
              <a:defRPr sz="2000">
                <a:solidFill>
                  <a:schemeClr val="tx1"/>
                </a:solidFill>
                <a:latin typeface="Calibri" pitchFamily="34" charset="0"/>
                <a:ea typeface="+mn-ea"/>
              </a:defRPr>
            </a:lvl2pPr>
            <a:lvl3pPr marL="1143000" indent="-228600" algn="l" rtl="0" eaLnBrk="0" fontAlgn="base" hangingPunct="0">
              <a:spcBef>
                <a:spcPct val="20000"/>
              </a:spcBef>
              <a:spcAft>
                <a:spcPct val="0"/>
              </a:spcAft>
              <a:buFont typeface="Wingdings" pitchFamily="28" charset="2"/>
              <a:buChar char=""/>
              <a:defRPr>
                <a:solidFill>
                  <a:schemeClr val="tx1"/>
                </a:solidFill>
                <a:latin typeface="Calibri" pitchFamily="34" charset="0"/>
                <a:ea typeface="+mn-ea"/>
              </a:defRPr>
            </a:lvl3pPr>
            <a:lvl4pPr marL="1600200" indent="-228600" algn="l" rtl="0" eaLnBrk="0" fontAlgn="base" hangingPunct="0">
              <a:spcBef>
                <a:spcPct val="20000"/>
              </a:spcBef>
              <a:spcAft>
                <a:spcPct val="0"/>
              </a:spcAft>
              <a:buFont typeface="Wingdings" pitchFamily="28" charset="2"/>
              <a:buChar char=""/>
              <a:defRPr sz="1600">
                <a:solidFill>
                  <a:schemeClr val="tx1"/>
                </a:solidFill>
                <a:latin typeface="Calibri" pitchFamily="34" charset="0"/>
                <a:ea typeface="+mn-ea"/>
              </a:defRPr>
            </a:lvl4pPr>
            <a:lvl5pPr marL="2057400" indent="-228600" algn="l" rtl="0" eaLnBrk="0" fontAlgn="base" hangingPunct="0">
              <a:spcBef>
                <a:spcPct val="20000"/>
              </a:spcBef>
              <a:spcAft>
                <a:spcPct val="0"/>
              </a:spcAft>
              <a:buFont typeface="Wingdings" pitchFamily="28" charset="2"/>
              <a:buChar char=""/>
              <a:defRPr sz="1400">
                <a:solidFill>
                  <a:schemeClr val="tx1"/>
                </a:solidFill>
                <a:latin typeface="Calibri" pitchFamily="34" charset="0"/>
                <a:ea typeface="+mn-ea"/>
              </a:defRPr>
            </a:lvl5pPr>
            <a:lvl6pPr marL="2514600" indent="-228600" algn="l" rtl="0" fontAlgn="base">
              <a:spcBef>
                <a:spcPct val="20000"/>
              </a:spcBef>
              <a:spcAft>
                <a:spcPct val="0"/>
              </a:spcAft>
              <a:buFont typeface="Wingdings" pitchFamily="28" charset="2"/>
              <a:buChar char=""/>
              <a:defRPr sz="1400">
                <a:solidFill>
                  <a:schemeClr val="tx1"/>
                </a:solidFill>
                <a:latin typeface="+mn-lt"/>
                <a:ea typeface="+mn-ea"/>
              </a:defRPr>
            </a:lvl6pPr>
            <a:lvl7pPr marL="2971800" indent="-228600" algn="l" rtl="0" fontAlgn="base">
              <a:spcBef>
                <a:spcPct val="20000"/>
              </a:spcBef>
              <a:spcAft>
                <a:spcPct val="0"/>
              </a:spcAft>
              <a:buFont typeface="Wingdings" pitchFamily="28" charset="2"/>
              <a:buChar char=""/>
              <a:defRPr sz="1400">
                <a:solidFill>
                  <a:schemeClr val="tx1"/>
                </a:solidFill>
                <a:latin typeface="+mn-lt"/>
                <a:ea typeface="+mn-ea"/>
              </a:defRPr>
            </a:lvl7pPr>
            <a:lvl8pPr marL="3429000" indent="-228600" algn="l" rtl="0" fontAlgn="base">
              <a:spcBef>
                <a:spcPct val="20000"/>
              </a:spcBef>
              <a:spcAft>
                <a:spcPct val="0"/>
              </a:spcAft>
              <a:buFont typeface="Wingdings" pitchFamily="28" charset="2"/>
              <a:buChar char=""/>
              <a:defRPr sz="1400">
                <a:solidFill>
                  <a:schemeClr val="tx1"/>
                </a:solidFill>
                <a:latin typeface="+mn-lt"/>
                <a:ea typeface="+mn-ea"/>
              </a:defRPr>
            </a:lvl8pPr>
            <a:lvl9pPr marL="3886200" indent="-228600" algn="l" rtl="0" fontAlgn="base">
              <a:spcBef>
                <a:spcPct val="20000"/>
              </a:spcBef>
              <a:spcAft>
                <a:spcPct val="0"/>
              </a:spcAft>
              <a:buFont typeface="Wingdings" pitchFamily="28" charset="2"/>
              <a:buChar char=""/>
              <a:defRPr sz="1400">
                <a:solidFill>
                  <a:schemeClr val="tx1"/>
                </a:solidFill>
                <a:latin typeface="+mn-lt"/>
                <a:ea typeface="+mn-ea"/>
              </a:defRPr>
            </a:lvl9pPr>
          </a:lstStyle>
          <a:p>
            <a:pPr>
              <a:buFont typeface="Wingdings" charset="0"/>
              <a:buNone/>
            </a:pPr>
            <a:r>
              <a:rPr lang="en-US" sz="2400" b="1" i="1" dirty="0" smtClean="0">
                <a:latin typeface="Arial" charset="0"/>
                <a:cs typeface="Arial" charset="0"/>
              </a:rPr>
              <a:t>Simplicity is the ultimate complexity.</a:t>
            </a:r>
          </a:p>
          <a:p>
            <a:pPr>
              <a:buFont typeface="Wingdings" charset="0"/>
              <a:buNone/>
            </a:pPr>
            <a:r>
              <a:rPr lang="en-US" sz="2400" b="1" i="1" dirty="0" smtClean="0">
                <a:latin typeface="Arial" charset="0"/>
                <a:cs typeface="Arial" charset="0"/>
              </a:rPr>
              <a:t>                                                        Leonardo Da Vinci </a:t>
            </a:r>
            <a:endParaRPr lang="en-US" sz="2400" b="1" i="1" dirty="0">
              <a:latin typeface="Arial" charset="0"/>
              <a:cs typeface="Arial" charset="0"/>
            </a:endParaRPr>
          </a:p>
        </p:txBody>
      </p:sp>
      <p:sp>
        <p:nvSpPr>
          <p:cNvPr id="6" name="Rectangle 5"/>
          <p:cNvSpPr/>
          <p:nvPr/>
        </p:nvSpPr>
        <p:spPr>
          <a:xfrm>
            <a:off x="3048000" y="4953000"/>
            <a:ext cx="5791200" cy="1348061"/>
          </a:xfrm>
          <a:prstGeom prst="rect">
            <a:avLst/>
          </a:prstGeom>
        </p:spPr>
        <p:txBody>
          <a:bodyPr wrap="square">
            <a:spAutoFit/>
          </a:bodyPr>
          <a:lstStyle/>
          <a:p>
            <a:pPr marL="1314450" lvl="2" indent="-457200" algn="r">
              <a:spcBef>
                <a:spcPct val="20000"/>
              </a:spcBef>
            </a:pPr>
            <a:r>
              <a:rPr lang="en-GB" b="1" i="1" dirty="0" err="1" smtClean="0"/>
              <a:t>Informatio</a:t>
            </a:r>
            <a:r>
              <a:rPr lang="en-GB" b="1" i="1" dirty="0" smtClean="0"/>
              <a:t> </a:t>
            </a:r>
            <a:r>
              <a:rPr lang="en-GB" b="1" i="1" dirty="0" err="1" smtClean="0"/>
              <a:t>Medicata</a:t>
            </a:r>
            <a:endParaRPr lang="en-GB" b="1" i="1" dirty="0" smtClean="0"/>
          </a:p>
          <a:p>
            <a:pPr marL="1314450" lvl="2" indent="-457200" algn="r">
              <a:spcBef>
                <a:spcPct val="20000"/>
              </a:spcBef>
            </a:pPr>
            <a:r>
              <a:rPr lang="en-GB" b="1" i="1" dirty="0" smtClean="0"/>
              <a:t>Budapest, 22-23 </a:t>
            </a:r>
            <a:r>
              <a:rPr lang="en-GB" b="1" i="1" dirty="0" err="1" smtClean="0"/>
              <a:t>september</a:t>
            </a:r>
            <a:r>
              <a:rPr lang="en-GB" b="1" i="1" dirty="0" smtClean="0"/>
              <a:t> 2011</a:t>
            </a:r>
          </a:p>
          <a:p>
            <a:pPr marL="1314450" lvl="2" indent="-457200" algn="r">
              <a:spcBef>
                <a:spcPct val="20000"/>
              </a:spcBef>
            </a:pPr>
            <a:r>
              <a:rPr lang="en-GB" b="1" i="1" dirty="0" smtClean="0"/>
              <a:t>Iulian Herciu</a:t>
            </a:r>
            <a:endParaRPr lang="en-GB" b="1" i="1" dirty="0"/>
          </a:p>
        </p:txBody>
      </p:sp>
    </p:spTree>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50"/>
          <p:cNvSpPr txBox="1">
            <a:spLocks noChangeArrowheads="1"/>
          </p:cNvSpPr>
          <p:nvPr/>
        </p:nvSpPr>
        <p:spPr bwMode="auto">
          <a:xfrm>
            <a:off x="641350" y="1447800"/>
            <a:ext cx="4464050"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tx1"/>
              </a:buClr>
              <a:buFont typeface="Arial" charset="0"/>
              <a:buChar char="•"/>
            </a:pPr>
            <a:r>
              <a:rPr lang="en-GB" sz="2000"/>
              <a:t>Coverage Starts 2003+</a:t>
            </a:r>
          </a:p>
          <a:p>
            <a:pPr eaLnBrk="1" hangingPunct="1">
              <a:spcBef>
                <a:spcPct val="20000"/>
              </a:spcBef>
              <a:buClr>
                <a:schemeClr val="tx1"/>
              </a:buClr>
              <a:buFont typeface="Arial" charset="0"/>
              <a:buChar char="•"/>
            </a:pPr>
            <a:r>
              <a:rPr lang="en-GB" sz="2000"/>
              <a:t>Embargo: None</a:t>
            </a:r>
          </a:p>
          <a:p>
            <a:pPr eaLnBrk="1" hangingPunct="1">
              <a:spcBef>
                <a:spcPct val="20000"/>
              </a:spcBef>
              <a:buClr>
                <a:schemeClr val="tx1"/>
              </a:buClr>
              <a:buFont typeface="Arial" charset="0"/>
              <a:buChar char="•"/>
            </a:pPr>
            <a:r>
              <a:rPr lang="en-GB" sz="2000"/>
              <a:t>Publisher: American Thoracic Society</a:t>
            </a:r>
          </a:p>
          <a:p>
            <a:pPr eaLnBrk="1" hangingPunct="1">
              <a:spcBef>
                <a:spcPct val="20000"/>
              </a:spcBef>
              <a:buClr>
                <a:schemeClr val="tx1"/>
              </a:buClr>
              <a:buFont typeface="Arial" charset="0"/>
              <a:buChar char="•"/>
            </a:pPr>
            <a:r>
              <a:rPr lang="en-GB" sz="2000"/>
              <a:t>Subject: MEDICAL SCIENCES--RESPIRATORY DISEASES</a:t>
            </a:r>
          </a:p>
          <a:p>
            <a:pPr eaLnBrk="1" hangingPunct="1">
              <a:spcBef>
                <a:spcPct val="20000"/>
              </a:spcBef>
              <a:buClr>
                <a:schemeClr val="tx1"/>
              </a:buClr>
              <a:buFont typeface="Arial" charset="0"/>
              <a:buChar char="•"/>
            </a:pPr>
            <a:r>
              <a:rPr lang="en-GB" sz="2000"/>
              <a:t>Impact Factor: 9.792</a:t>
            </a:r>
          </a:p>
          <a:p>
            <a:pPr eaLnBrk="1" hangingPunct="1">
              <a:spcBef>
                <a:spcPct val="20000"/>
              </a:spcBef>
              <a:buClr>
                <a:schemeClr val="tx1"/>
              </a:buClr>
              <a:buFont typeface="Arial" charset="0"/>
              <a:buChar char="•"/>
            </a:pPr>
            <a:r>
              <a:rPr lang="en-GB" sz="2000"/>
              <a:t>Features in Brandon Hill Medical List, “Starred” title</a:t>
            </a:r>
          </a:p>
          <a:p>
            <a:pPr eaLnBrk="1" hangingPunct="1">
              <a:spcBef>
                <a:spcPct val="20000"/>
              </a:spcBef>
              <a:buClr>
                <a:schemeClr val="tx1"/>
              </a:buClr>
              <a:buFont typeface="Arial" charset="0"/>
              <a:buChar char="•"/>
            </a:pPr>
            <a:r>
              <a:rPr lang="en-GB" sz="2000"/>
              <a:t>Features in Core Collection List</a:t>
            </a:r>
          </a:p>
          <a:p>
            <a:pPr eaLnBrk="1" hangingPunct="1">
              <a:spcBef>
                <a:spcPct val="20000"/>
              </a:spcBef>
              <a:buClr>
                <a:schemeClr val="tx1"/>
              </a:buClr>
              <a:buFont typeface="Arial" charset="0"/>
              <a:buChar char="•"/>
            </a:pPr>
            <a:r>
              <a:rPr lang="en-GB" sz="2000"/>
              <a:t>Awarded 10 / 10 in study by Florida State University</a:t>
            </a:r>
          </a:p>
        </p:txBody>
      </p:sp>
      <p:pic>
        <p:nvPicPr>
          <p:cNvPr id="26627" name="Picture 34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67338" y="1371600"/>
            <a:ext cx="3262312" cy="429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proquest_logo-18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0" y="-152400"/>
            <a:ext cx="8458200" cy="1143000"/>
          </a:xfrm>
        </p:spPr>
        <p:txBody>
          <a:bodyPr/>
          <a:lstStyle/>
          <a:p>
            <a:pPr eaLnBrk="1" hangingPunct="1"/>
            <a:r>
              <a:rPr lang="en-US" dirty="0"/>
              <a:t>Data Collection</a:t>
            </a:r>
            <a:br>
              <a:rPr lang="en-US" dirty="0"/>
            </a:br>
            <a:r>
              <a:rPr lang="en-US" dirty="0" err="1" smtClean="0">
                <a:solidFill>
                  <a:srgbClr val="333333"/>
                </a:solidFill>
                <a:latin typeface="Calibri"/>
                <a:ea typeface="ＭＳ Ｐゴシック" charset="0"/>
                <a:cs typeface="Calibri"/>
              </a:rPr>
              <a:t>Proquest</a:t>
            </a:r>
            <a:r>
              <a:rPr lang="en-US" dirty="0" smtClean="0">
                <a:solidFill>
                  <a:srgbClr val="333333"/>
                </a:solidFill>
                <a:latin typeface="Calibri"/>
                <a:ea typeface="ＭＳ Ｐゴシック" charset="0"/>
                <a:cs typeface="Calibri"/>
              </a:rPr>
              <a:t> </a:t>
            </a:r>
            <a:r>
              <a:rPr lang="en-US" dirty="0">
                <a:solidFill>
                  <a:srgbClr val="333333"/>
                </a:solidFill>
                <a:latin typeface="Calibri"/>
                <a:ea typeface="ＭＳ Ｐゴシック" charset="0"/>
                <a:cs typeface="Calibri"/>
              </a:rPr>
              <a:t>Medical Complete </a:t>
            </a:r>
          </a:p>
        </p:txBody>
      </p:sp>
    </p:spTree>
    <p:extLst>
      <p:ext uri="{BB962C8B-B14F-4D97-AF65-F5344CB8AC3E}">
        <p14:creationId xmlns:p14="http://schemas.microsoft.com/office/powerpoint/2010/main" val="719102418"/>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355"/>
          <p:cNvSpPr txBox="1">
            <a:spLocks noChangeArrowheads="1"/>
          </p:cNvSpPr>
          <p:nvPr/>
        </p:nvSpPr>
        <p:spPr bwMode="auto">
          <a:xfrm>
            <a:off x="661988" y="1447800"/>
            <a:ext cx="4595812"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Clr>
                <a:schemeClr val="tx1"/>
              </a:buClr>
              <a:buFont typeface="Arial" charset="0"/>
              <a:buChar char="•"/>
            </a:pPr>
            <a:r>
              <a:rPr lang="en-GB" sz="2000"/>
              <a:t>Coverage Starts 1988+</a:t>
            </a:r>
          </a:p>
          <a:p>
            <a:pPr eaLnBrk="1" hangingPunct="1">
              <a:spcBef>
                <a:spcPct val="20000"/>
              </a:spcBef>
              <a:buClr>
                <a:schemeClr val="tx1"/>
              </a:buClr>
              <a:buFont typeface="Arial" charset="0"/>
              <a:buChar char="•"/>
            </a:pPr>
            <a:r>
              <a:rPr lang="en-GB" sz="2000"/>
              <a:t>Embargo: None</a:t>
            </a:r>
          </a:p>
          <a:p>
            <a:pPr eaLnBrk="1" hangingPunct="1">
              <a:spcBef>
                <a:spcPct val="20000"/>
              </a:spcBef>
              <a:buClr>
                <a:schemeClr val="tx1"/>
              </a:buClr>
              <a:buFont typeface="Arial" charset="0"/>
              <a:buChar char="•"/>
            </a:pPr>
            <a:r>
              <a:rPr lang="en-GB" sz="2000"/>
              <a:t>Publisher: American Psychiatric Association</a:t>
            </a:r>
          </a:p>
          <a:p>
            <a:pPr eaLnBrk="1" hangingPunct="1">
              <a:spcBef>
                <a:spcPct val="20000"/>
              </a:spcBef>
              <a:buClr>
                <a:schemeClr val="tx1"/>
              </a:buClr>
              <a:buFont typeface="Arial" charset="0"/>
              <a:buChar char="•"/>
            </a:pPr>
            <a:r>
              <a:rPr lang="en-GB" sz="2000"/>
              <a:t>Subject: MEDICAL SCIENCES--PSYCHIATRY AND NEUROLOGY</a:t>
            </a:r>
          </a:p>
          <a:p>
            <a:pPr eaLnBrk="1" hangingPunct="1">
              <a:spcBef>
                <a:spcPct val="20000"/>
              </a:spcBef>
              <a:buClr>
                <a:schemeClr val="tx1"/>
              </a:buClr>
              <a:buFont typeface="Arial" charset="0"/>
              <a:buChar char="•"/>
            </a:pPr>
            <a:r>
              <a:rPr lang="en-GB" sz="2000"/>
              <a:t>Impact Factor: 10.545</a:t>
            </a:r>
          </a:p>
          <a:p>
            <a:pPr eaLnBrk="1" hangingPunct="1">
              <a:spcBef>
                <a:spcPct val="20000"/>
              </a:spcBef>
              <a:buClr>
                <a:schemeClr val="tx1"/>
              </a:buClr>
              <a:buFont typeface="Arial" charset="0"/>
              <a:buChar char="•"/>
            </a:pPr>
            <a:r>
              <a:rPr lang="en-GB" sz="2000"/>
              <a:t>Features in Brandon Hill Medical List, “Starred” title</a:t>
            </a:r>
          </a:p>
          <a:p>
            <a:pPr eaLnBrk="1" hangingPunct="1">
              <a:spcBef>
                <a:spcPct val="20000"/>
              </a:spcBef>
              <a:buClr>
                <a:schemeClr val="tx1"/>
              </a:buClr>
              <a:buFont typeface="Arial" charset="0"/>
              <a:buChar char="•"/>
            </a:pPr>
            <a:r>
              <a:rPr lang="en-GB" sz="2000"/>
              <a:t>Features in Core Collection List</a:t>
            </a:r>
          </a:p>
          <a:p>
            <a:pPr eaLnBrk="1" hangingPunct="1">
              <a:spcBef>
                <a:spcPct val="20000"/>
              </a:spcBef>
              <a:buClr>
                <a:schemeClr val="tx1"/>
              </a:buClr>
              <a:buFont typeface="Arial" charset="0"/>
              <a:buChar char="•"/>
            </a:pPr>
            <a:r>
              <a:rPr lang="en-GB" sz="2000"/>
              <a:t>Awarded 10 / 10 in study by Florida State University</a:t>
            </a:r>
          </a:p>
        </p:txBody>
      </p:sp>
      <p:pic>
        <p:nvPicPr>
          <p:cNvPr id="286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150938"/>
            <a:ext cx="3244850"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8" descr="proquest_logo-18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0" y="-152400"/>
            <a:ext cx="8458200" cy="1143000"/>
          </a:xfrm>
        </p:spPr>
        <p:txBody>
          <a:bodyPr/>
          <a:lstStyle/>
          <a:p>
            <a:pPr eaLnBrk="1" hangingPunct="1"/>
            <a:r>
              <a:rPr lang="en-US" dirty="0"/>
              <a:t>Data Collection</a:t>
            </a:r>
            <a:br>
              <a:rPr lang="en-US" dirty="0"/>
            </a:br>
            <a:r>
              <a:rPr lang="en-US" dirty="0" err="1" smtClean="0">
                <a:solidFill>
                  <a:srgbClr val="333333"/>
                </a:solidFill>
                <a:latin typeface="Calibri"/>
                <a:ea typeface="ＭＳ Ｐゴシック" charset="0"/>
                <a:cs typeface="Calibri"/>
              </a:rPr>
              <a:t>Proquest</a:t>
            </a:r>
            <a:r>
              <a:rPr lang="en-US" dirty="0" smtClean="0">
                <a:solidFill>
                  <a:srgbClr val="333333"/>
                </a:solidFill>
                <a:latin typeface="Calibri"/>
                <a:ea typeface="ＭＳ Ｐゴシック" charset="0"/>
                <a:cs typeface="Calibri"/>
              </a:rPr>
              <a:t> </a:t>
            </a:r>
            <a:r>
              <a:rPr lang="en-US" dirty="0">
                <a:solidFill>
                  <a:srgbClr val="333333"/>
                </a:solidFill>
                <a:latin typeface="Calibri"/>
                <a:ea typeface="ＭＳ Ｐゴシック" charset="0"/>
                <a:cs typeface="Calibri"/>
              </a:rPr>
              <a:t>Medical Complete </a:t>
            </a:r>
          </a:p>
        </p:txBody>
      </p:sp>
    </p:spTree>
    <p:extLst>
      <p:ext uri="{BB962C8B-B14F-4D97-AF65-F5344CB8AC3E}">
        <p14:creationId xmlns:p14="http://schemas.microsoft.com/office/powerpoint/2010/main" val="604498930"/>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3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24475" y="1447800"/>
            <a:ext cx="3286125" cy="418306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3" name="Text Box 355"/>
          <p:cNvSpPr txBox="1">
            <a:spLocks noChangeArrowheads="1"/>
          </p:cNvSpPr>
          <p:nvPr/>
        </p:nvSpPr>
        <p:spPr bwMode="auto">
          <a:xfrm>
            <a:off x="657225" y="1447800"/>
            <a:ext cx="4448175"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274638" algn="l"/>
              </a:tabLst>
              <a:defRPr sz="2400">
                <a:solidFill>
                  <a:schemeClr val="tx1"/>
                </a:solidFill>
                <a:latin typeface="Arial" charset="0"/>
                <a:ea typeface="ＭＳ Ｐゴシック" charset="0"/>
                <a:cs typeface="ＭＳ Ｐゴシック" charset="0"/>
              </a:defRPr>
            </a:lvl1pPr>
            <a:lvl2pPr marL="742950" indent="-285750" eaLnBrk="0" hangingPunct="0">
              <a:tabLst>
                <a:tab pos="274638" algn="l"/>
              </a:tabLst>
              <a:defRPr sz="2400">
                <a:solidFill>
                  <a:schemeClr val="tx1"/>
                </a:solidFill>
                <a:latin typeface="Arial" charset="0"/>
                <a:ea typeface="ＭＳ Ｐゴシック" charset="0"/>
              </a:defRPr>
            </a:lvl2pPr>
            <a:lvl3pPr marL="1143000" indent="-228600" eaLnBrk="0" hangingPunct="0">
              <a:tabLst>
                <a:tab pos="274638" algn="l"/>
              </a:tabLst>
              <a:defRPr sz="2400">
                <a:solidFill>
                  <a:schemeClr val="tx1"/>
                </a:solidFill>
                <a:latin typeface="Arial" charset="0"/>
                <a:ea typeface="ＭＳ Ｐゴシック" charset="0"/>
              </a:defRPr>
            </a:lvl3pPr>
            <a:lvl4pPr marL="1600200" indent="-228600" eaLnBrk="0" hangingPunct="0">
              <a:tabLst>
                <a:tab pos="274638" algn="l"/>
              </a:tabLst>
              <a:defRPr sz="2400">
                <a:solidFill>
                  <a:schemeClr val="tx1"/>
                </a:solidFill>
                <a:latin typeface="Arial" charset="0"/>
                <a:ea typeface="ＭＳ Ｐゴシック" charset="0"/>
              </a:defRPr>
            </a:lvl4pPr>
            <a:lvl5pPr marL="2057400" indent="-228600" eaLnBrk="0" hangingPunct="0">
              <a:tabLst>
                <a:tab pos="2746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746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746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746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74638" algn="l"/>
              </a:tabLst>
              <a:defRPr sz="2400">
                <a:solidFill>
                  <a:schemeClr val="tx1"/>
                </a:solidFill>
                <a:latin typeface="Arial" charset="0"/>
                <a:ea typeface="ＭＳ Ｐゴシック" charset="0"/>
              </a:defRPr>
            </a:lvl9pPr>
          </a:lstStyle>
          <a:p>
            <a:pPr eaLnBrk="1" hangingPunct="1">
              <a:spcBef>
                <a:spcPct val="20000"/>
              </a:spcBef>
              <a:buClr>
                <a:schemeClr val="tx1"/>
              </a:buClr>
              <a:buFont typeface="Arial" charset="0"/>
              <a:buChar char="•"/>
            </a:pPr>
            <a:r>
              <a:rPr lang="en-GB" sz="2000" dirty="0"/>
              <a:t>Coverage Starts 1997+</a:t>
            </a:r>
          </a:p>
          <a:p>
            <a:pPr eaLnBrk="1" hangingPunct="1">
              <a:spcBef>
                <a:spcPct val="20000"/>
              </a:spcBef>
              <a:buClr>
                <a:schemeClr val="tx1"/>
              </a:buClr>
              <a:buFont typeface="Arial" charset="0"/>
              <a:buChar char="•"/>
            </a:pPr>
            <a:r>
              <a:rPr lang="en-GB" sz="2000" dirty="0"/>
              <a:t>Embargo: None</a:t>
            </a:r>
          </a:p>
          <a:p>
            <a:pPr eaLnBrk="1" hangingPunct="1">
              <a:spcBef>
                <a:spcPct val="20000"/>
              </a:spcBef>
              <a:buClr>
                <a:schemeClr val="tx1"/>
              </a:buClr>
              <a:buFont typeface="Arial" charset="0"/>
              <a:buChar char="•"/>
            </a:pPr>
            <a:r>
              <a:rPr lang="en-GB" sz="2000" dirty="0"/>
              <a:t>Publisher: American Diabetes Association</a:t>
            </a:r>
          </a:p>
          <a:p>
            <a:pPr eaLnBrk="1" hangingPunct="1">
              <a:spcBef>
                <a:spcPct val="20000"/>
              </a:spcBef>
              <a:buClr>
                <a:schemeClr val="tx1"/>
              </a:buClr>
              <a:buFont typeface="Arial" charset="0"/>
              <a:buChar char="•"/>
            </a:pPr>
            <a:r>
              <a:rPr lang="en-GB" sz="2000" dirty="0"/>
              <a:t>Subject: MEDICAL SCIENCES--ENDOCRINOLOGY</a:t>
            </a:r>
          </a:p>
          <a:p>
            <a:pPr eaLnBrk="1" hangingPunct="1">
              <a:spcBef>
                <a:spcPct val="20000"/>
              </a:spcBef>
              <a:buClr>
                <a:schemeClr val="tx1"/>
              </a:buClr>
              <a:buFont typeface="Arial" charset="0"/>
              <a:buChar char="•"/>
            </a:pPr>
            <a:r>
              <a:rPr lang="en-GB" sz="2000" dirty="0"/>
              <a:t>Impact Factor 8.398</a:t>
            </a:r>
          </a:p>
          <a:p>
            <a:pPr eaLnBrk="1" hangingPunct="1">
              <a:spcBef>
                <a:spcPct val="20000"/>
              </a:spcBef>
              <a:buClr>
                <a:schemeClr val="tx1"/>
              </a:buClr>
              <a:buFont typeface="Arial" charset="0"/>
              <a:buChar char="•"/>
            </a:pPr>
            <a:r>
              <a:rPr lang="en-GB" sz="2000" dirty="0"/>
              <a:t>Features in Brandon Hill Medical List, “Starred” title</a:t>
            </a:r>
          </a:p>
          <a:p>
            <a:pPr eaLnBrk="1" hangingPunct="1">
              <a:spcBef>
                <a:spcPct val="20000"/>
              </a:spcBef>
              <a:buClr>
                <a:schemeClr val="tx1"/>
              </a:buClr>
              <a:buFont typeface="Arial" charset="0"/>
              <a:buChar char="•"/>
            </a:pPr>
            <a:r>
              <a:rPr lang="en-GB" sz="2000" dirty="0"/>
              <a:t>Features in Core Collection List</a:t>
            </a:r>
          </a:p>
          <a:p>
            <a:pPr eaLnBrk="1" hangingPunct="1">
              <a:spcBef>
                <a:spcPct val="20000"/>
              </a:spcBef>
              <a:buClr>
                <a:schemeClr val="tx1"/>
              </a:buClr>
              <a:buFont typeface="Arial" charset="0"/>
              <a:buChar char="•"/>
            </a:pPr>
            <a:r>
              <a:rPr lang="en-GB" sz="2000" dirty="0"/>
              <a:t>Awarded 9 / 10 in study by Florida State University</a:t>
            </a:r>
          </a:p>
        </p:txBody>
      </p:sp>
      <p:pic>
        <p:nvPicPr>
          <p:cNvPr id="8" name="Picture 8" descr="proquest_logo-18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0" y="-152400"/>
            <a:ext cx="8458200" cy="1143000"/>
          </a:xfrm>
        </p:spPr>
        <p:txBody>
          <a:bodyPr/>
          <a:lstStyle/>
          <a:p>
            <a:pPr eaLnBrk="1" hangingPunct="1"/>
            <a:r>
              <a:rPr lang="en-US" dirty="0"/>
              <a:t>Data Collection</a:t>
            </a:r>
            <a:br>
              <a:rPr lang="en-US" dirty="0"/>
            </a:br>
            <a:r>
              <a:rPr lang="en-US" dirty="0" err="1" smtClean="0">
                <a:solidFill>
                  <a:srgbClr val="333333"/>
                </a:solidFill>
                <a:latin typeface="Calibri"/>
                <a:ea typeface="ＭＳ Ｐゴシック" charset="0"/>
                <a:cs typeface="Calibri"/>
              </a:rPr>
              <a:t>Proquest</a:t>
            </a:r>
            <a:r>
              <a:rPr lang="en-US" dirty="0" smtClean="0">
                <a:solidFill>
                  <a:srgbClr val="333333"/>
                </a:solidFill>
                <a:latin typeface="Calibri"/>
                <a:ea typeface="ＭＳ Ｐゴシック" charset="0"/>
                <a:cs typeface="Calibri"/>
              </a:rPr>
              <a:t> </a:t>
            </a:r>
            <a:r>
              <a:rPr lang="en-US" dirty="0">
                <a:solidFill>
                  <a:srgbClr val="333333"/>
                </a:solidFill>
                <a:latin typeface="Calibri"/>
                <a:ea typeface="ＭＳ Ｐゴシック" charset="0"/>
                <a:cs typeface="Calibri"/>
              </a:rPr>
              <a:t>Medical Complete </a:t>
            </a:r>
          </a:p>
        </p:txBody>
      </p:sp>
    </p:spTree>
    <p:extLst>
      <p:ext uri="{BB962C8B-B14F-4D97-AF65-F5344CB8AC3E}">
        <p14:creationId xmlns:p14="http://schemas.microsoft.com/office/powerpoint/2010/main" val="104737865"/>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a:xfrm>
            <a:off x="0" y="-76200"/>
            <a:ext cx="8458200" cy="1066800"/>
          </a:xfrm>
        </p:spPr>
        <p:txBody>
          <a:bodyPr/>
          <a:lstStyle/>
          <a:p>
            <a:pPr eaLnBrk="1" hangingPunct="1"/>
            <a:r>
              <a:rPr lang="en-US">
                <a:latin typeface="Calibri" charset="0"/>
                <a:ea typeface="ＭＳ Ｐゴシック" charset="0"/>
              </a:rPr>
              <a:t>Data Collection</a:t>
            </a:r>
            <a:r>
              <a:rPr lang="en-US">
                <a:solidFill>
                  <a:srgbClr val="333333"/>
                </a:solidFill>
                <a:latin typeface="Calibri" charset="0"/>
                <a:ea typeface="ＭＳ Ｐゴシック" charset="0"/>
                <a:cs typeface="Calibri" charset="0"/>
              </a:rPr>
              <a:t/>
            </a:r>
            <a:br>
              <a:rPr lang="en-US">
                <a:solidFill>
                  <a:srgbClr val="333333"/>
                </a:solidFill>
                <a:latin typeface="Calibri" charset="0"/>
                <a:ea typeface="ＭＳ Ｐゴシック" charset="0"/>
                <a:cs typeface="Calibri" charset="0"/>
              </a:rPr>
            </a:br>
            <a:r>
              <a:rPr lang="en-US">
                <a:solidFill>
                  <a:srgbClr val="333333"/>
                </a:solidFill>
                <a:latin typeface="Calibri" charset="0"/>
                <a:ea typeface="ＭＳ Ｐゴシック" charset="0"/>
                <a:cs typeface="Calibri" charset="0"/>
              </a:rPr>
              <a:t>British Nursing Index</a:t>
            </a:r>
          </a:p>
        </p:txBody>
      </p:sp>
      <p:sp>
        <p:nvSpPr>
          <p:cNvPr id="23554" name="Text Box 355"/>
          <p:cNvSpPr txBox="1">
            <a:spLocks noChangeArrowheads="1"/>
          </p:cNvSpPr>
          <p:nvPr/>
        </p:nvSpPr>
        <p:spPr bwMode="auto">
          <a:xfrm>
            <a:off x="457200" y="1905000"/>
            <a:ext cx="81819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tabLst>
                <a:tab pos="274638" algn="l"/>
              </a:tabLst>
              <a:defRPr sz="2400">
                <a:solidFill>
                  <a:schemeClr val="tx1"/>
                </a:solidFill>
                <a:latin typeface="Arial" charset="0"/>
                <a:ea typeface="ＭＳ Ｐゴシック" charset="0"/>
                <a:cs typeface="ＭＳ Ｐゴシック" charset="0"/>
              </a:defRPr>
            </a:lvl1pPr>
            <a:lvl2pPr marL="742950" indent="-285750" eaLnBrk="0" hangingPunct="0">
              <a:tabLst>
                <a:tab pos="274638" algn="l"/>
              </a:tabLst>
              <a:defRPr sz="2400">
                <a:solidFill>
                  <a:schemeClr val="tx1"/>
                </a:solidFill>
                <a:latin typeface="Arial" charset="0"/>
                <a:ea typeface="ＭＳ Ｐゴシック" charset="0"/>
              </a:defRPr>
            </a:lvl2pPr>
            <a:lvl3pPr marL="1143000" indent="-228600" eaLnBrk="0" hangingPunct="0">
              <a:tabLst>
                <a:tab pos="274638" algn="l"/>
              </a:tabLst>
              <a:defRPr sz="2400">
                <a:solidFill>
                  <a:schemeClr val="tx1"/>
                </a:solidFill>
                <a:latin typeface="Arial" charset="0"/>
                <a:ea typeface="ＭＳ Ｐゴシック" charset="0"/>
              </a:defRPr>
            </a:lvl3pPr>
            <a:lvl4pPr marL="1600200" indent="-228600" eaLnBrk="0" hangingPunct="0">
              <a:tabLst>
                <a:tab pos="274638" algn="l"/>
              </a:tabLst>
              <a:defRPr sz="2400">
                <a:solidFill>
                  <a:schemeClr val="tx1"/>
                </a:solidFill>
                <a:latin typeface="Arial" charset="0"/>
                <a:ea typeface="ＭＳ Ｐゴシック" charset="0"/>
              </a:defRPr>
            </a:lvl4pPr>
            <a:lvl5pPr marL="2057400" indent="-228600" eaLnBrk="0" hangingPunct="0">
              <a:tabLst>
                <a:tab pos="274638" algn="l"/>
              </a:tabLst>
              <a:defRPr sz="2400">
                <a:solidFill>
                  <a:schemeClr val="tx1"/>
                </a:solidFill>
                <a:latin typeface="Arial" charset="0"/>
                <a:ea typeface="ＭＳ Ｐゴシック" charset="0"/>
              </a:defRPr>
            </a:lvl5pPr>
            <a:lvl6pPr marL="2514600" indent="-228600" eaLnBrk="0" fontAlgn="base" hangingPunct="0">
              <a:spcBef>
                <a:spcPct val="0"/>
              </a:spcBef>
              <a:spcAft>
                <a:spcPct val="0"/>
              </a:spcAft>
              <a:tabLst>
                <a:tab pos="274638" algn="l"/>
              </a:tabLst>
              <a:defRPr sz="2400">
                <a:solidFill>
                  <a:schemeClr val="tx1"/>
                </a:solidFill>
                <a:latin typeface="Arial" charset="0"/>
                <a:ea typeface="ＭＳ Ｐゴシック" charset="0"/>
              </a:defRPr>
            </a:lvl6pPr>
            <a:lvl7pPr marL="2971800" indent="-228600" eaLnBrk="0" fontAlgn="base" hangingPunct="0">
              <a:spcBef>
                <a:spcPct val="0"/>
              </a:spcBef>
              <a:spcAft>
                <a:spcPct val="0"/>
              </a:spcAft>
              <a:tabLst>
                <a:tab pos="274638" algn="l"/>
              </a:tabLst>
              <a:defRPr sz="2400">
                <a:solidFill>
                  <a:schemeClr val="tx1"/>
                </a:solidFill>
                <a:latin typeface="Arial" charset="0"/>
                <a:ea typeface="ＭＳ Ｐゴシック" charset="0"/>
              </a:defRPr>
            </a:lvl7pPr>
            <a:lvl8pPr marL="3429000" indent="-228600" eaLnBrk="0" fontAlgn="base" hangingPunct="0">
              <a:spcBef>
                <a:spcPct val="0"/>
              </a:spcBef>
              <a:spcAft>
                <a:spcPct val="0"/>
              </a:spcAft>
              <a:tabLst>
                <a:tab pos="274638" algn="l"/>
              </a:tabLst>
              <a:defRPr sz="2400">
                <a:solidFill>
                  <a:schemeClr val="tx1"/>
                </a:solidFill>
                <a:latin typeface="Arial" charset="0"/>
                <a:ea typeface="ＭＳ Ｐゴシック" charset="0"/>
              </a:defRPr>
            </a:lvl8pPr>
            <a:lvl9pPr marL="3886200" indent="-228600" eaLnBrk="0" fontAlgn="base" hangingPunct="0">
              <a:spcBef>
                <a:spcPct val="0"/>
              </a:spcBef>
              <a:spcAft>
                <a:spcPct val="0"/>
              </a:spcAft>
              <a:tabLst>
                <a:tab pos="274638" algn="l"/>
              </a:tabLst>
              <a:defRPr sz="2400">
                <a:solidFill>
                  <a:schemeClr val="tx1"/>
                </a:solidFill>
                <a:latin typeface="Arial" charset="0"/>
                <a:ea typeface="ＭＳ Ｐゴシック" charset="0"/>
              </a:defRPr>
            </a:lvl9pPr>
          </a:lstStyle>
          <a:p>
            <a:pPr eaLnBrk="1" hangingPunct="1">
              <a:buClr>
                <a:schemeClr val="tx1"/>
              </a:buClr>
              <a:buFont typeface="Arial" charset="0"/>
              <a:buChar char="•"/>
            </a:pPr>
            <a:r>
              <a:rPr lang="en-GB" dirty="0">
                <a:latin typeface="Calibri" charset="0"/>
                <a:cs typeface="Calibri" charset="0"/>
              </a:rPr>
              <a:t>Gives users access to the most up to date </a:t>
            </a:r>
            <a:r>
              <a:rPr lang="en-GB" dirty="0" smtClean="0">
                <a:latin typeface="Calibri" charset="0"/>
                <a:cs typeface="Calibri" charset="0"/>
              </a:rPr>
              <a:t>publications outside of U.S</a:t>
            </a:r>
          </a:p>
          <a:p>
            <a:pPr eaLnBrk="1" hangingPunct="1">
              <a:buClr>
                <a:schemeClr val="tx1"/>
              </a:buClr>
              <a:buFont typeface="Arial" charset="0"/>
              <a:buChar char="•"/>
            </a:pPr>
            <a:r>
              <a:rPr lang="en-GB" dirty="0" smtClean="0">
                <a:latin typeface="Calibri" charset="0"/>
                <a:cs typeface="Calibri" charset="0"/>
              </a:rPr>
              <a:t>A </a:t>
            </a:r>
            <a:r>
              <a:rPr lang="en-GB" dirty="0">
                <a:latin typeface="Calibri" charset="0"/>
                <a:cs typeface="Calibri" charset="0"/>
              </a:rPr>
              <a:t>simple resource for nurses/ nursing students to navigate particularly the less experienced ones</a:t>
            </a:r>
          </a:p>
          <a:p>
            <a:pPr eaLnBrk="1" hangingPunct="1">
              <a:buClr>
                <a:schemeClr val="tx1"/>
              </a:buClr>
              <a:buFont typeface="Arial" charset="0"/>
              <a:buChar char="•"/>
            </a:pPr>
            <a:r>
              <a:rPr lang="en-GB" dirty="0">
                <a:latin typeface="Calibri" charset="0"/>
                <a:cs typeface="Calibri" charset="0"/>
              </a:rPr>
              <a:t>Cross-searchable with full-text content available in </a:t>
            </a:r>
            <a:r>
              <a:rPr lang="en-GB" dirty="0" err="1">
                <a:latin typeface="Calibri" charset="0"/>
                <a:cs typeface="Calibri" charset="0"/>
              </a:rPr>
              <a:t>ProQuest</a:t>
            </a:r>
            <a:r>
              <a:rPr lang="en-GB" dirty="0">
                <a:latin typeface="Calibri" charset="0"/>
                <a:cs typeface="Calibri" charset="0"/>
              </a:rPr>
              <a:t> Nursing and Allied Health Source</a:t>
            </a:r>
          </a:p>
        </p:txBody>
      </p:sp>
      <p:pic>
        <p:nvPicPr>
          <p:cNvPr id="2355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29100"/>
          <a:stretch>
            <a:fillRect/>
          </a:stretch>
        </p:blipFill>
        <p:spPr>
          <a:xfrm>
            <a:off x="3559175" y="4660900"/>
            <a:ext cx="5584825" cy="2197100"/>
          </a:xfrm>
        </p:spPr>
      </p:pic>
      <p:pic>
        <p:nvPicPr>
          <p:cNvPr id="23556" name="Picture 8" descr="proquest_logo-18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0110455"/>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99C4E88-D1AB-4EE4-97AA-9C91BAC02A48}" type="slidenum">
              <a:rPr lang="en-US" smtClean="0"/>
              <a:pPr>
                <a:defRPr/>
              </a:pPr>
              <a:t>14</a:t>
            </a:fld>
            <a:endParaRPr lang="en-US" dirty="0"/>
          </a:p>
        </p:txBody>
      </p:sp>
      <p:sp>
        <p:nvSpPr>
          <p:cNvPr id="6" name="Rectangle 6"/>
          <p:cNvSpPr>
            <a:spLocks noChangeArrowheads="1"/>
          </p:cNvSpPr>
          <p:nvPr/>
        </p:nvSpPr>
        <p:spPr bwMode="auto">
          <a:xfrm>
            <a:off x="76200" y="1600200"/>
            <a:ext cx="7696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lnSpc>
                <a:spcPct val="80000"/>
              </a:lnSpc>
              <a:spcBef>
                <a:spcPct val="20000"/>
              </a:spcBef>
            </a:pPr>
            <a:r>
              <a:rPr lang="en-US" sz="2400" dirty="0">
                <a:solidFill>
                  <a:srgbClr val="525252"/>
                </a:solidFill>
              </a:rPr>
              <a:t>  </a:t>
            </a:r>
            <a:r>
              <a:rPr lang="en-US" sz="2000" b="1" dirty="0">
                <a:solidFill>
                  <a:srgbClr val="525252"/>
                </a:solidFill>
              </a:rPr>
              <a:t>Academic Complete™ is the best value in the industry</a:t>
            </a:r>
            <a:r>
              <a:rPr lang="en-US" sz="2400" dirty="0">
                <a:solidFill>
                  <a:srgbClr val="525252"/>
                </a:solidFill>
              </a:rPr>
              <a:t> </a:t>
            </a:r>
          </a:p>
          <a:p>
            <a:pPr marL="742950" lvl="1" indent="-285750" eaLnBrk="0" hangingPunct="0">
              <a:lnSpc>
                <a:spcPct val="80000"/>
              </a:lnSpc>
              <a:spcBef>
                <a:spcPct val="20000"/>
              </a:spcBef>
              <a:buFontTx/>
              <a:buChar char="–"/>
            </a:pPr>
            <a:r>
              <a:rPr lang="en-US" sz="2000" dirty="0">
                <a:solidFill>
                  <a:srgbClr val="525252"/>
                </a:solidFill>
              </a:rPr>
              <a:t>Low cost per use </a:t>
            </a:r>
          </a:p>
          <a:p>
            <a:pPr marL="742950" lvl="1" indent="-285750" eaLnBrk="0" hangingPunct="0">
              <a:lnSpc>
                <a:spcPct val="80000"/>
              </a:lnSpc>
              <a:spcBef>
                <a:spcPct val="20000"/>
              </a:spcBef>
              <a:buFontTx/>
              <a:buChar char="–"/>
            </a:pPr>
            <a:r>
              <a:rPr lang="en-US" sz="2000" dirty="0">
                <a:solidFill>
                  <a:srgbClr val="525252"/>
                </a:solidFill>
              </a:rPr>
              <a:t>Over 70,000 e-books and growing</a:t>
            </a:r>
          </a:p>
          <a:p>
            <a:pPr marL="742950" lvl="1" indent="-285750" eaLnBrk="0" hangingPunct="0">
              <a:lnSpc>
                <a:spcPct val="80000"/>
              </a:lnSpc>
              <a:spcBef>
                <a:spcPct val="20000"/>
              </a:spcBef>
              <a:buFontTx/>
              <a:buChar char="–"/>
            </a:pPr>
            <a:r>
              <a:rPr lang="en-US" sz="2000" dirty="0" smtClean="0">
                <a:solidFill>
                  <a:srgbClr val="525252"/>
                </a:solidFill>
              </a:rPr>
              <a:t>Unlimited </a:t>
            </a:r>
            <a:r>
              <a:rPr lang="en-US" sz="2000" dirty="0">
                <a:solidFill>
                  <a:srgbClr val="525252"/>
                </a:solidFill>
              </a:rPr>
              <a:t>access</a:t>
            </a:r>
          </a:p>
          <a:p>
            <a:pPr marL="742950" lvl="1" indent="-285750" eaLnBrk="0" hangingPunct="0">
              <a:lnSpc>
                <a:spcPct val="80000"/>
              </a:lnSpc>
              <a:spcBef>
                <a:spcPct val="20000"/>
              </a:spcBef>
              <a:buFontTx/>
              <a:buChar char="–"/>
            </a:pPr>
            <a:r>
              <a:rPr lang="en-US" sz="2000" dirty="0">
                <a:solidFill>
                  <a:srgbClr val="525252"/>
                </a:solidFill>
              </a:rPr>
              <a:t>Awarded to the CHOICE Outstanding                                               Academic Titles List</a:t>
            </a:r>
          </a:p>
          <a:p>
            <a:pPr marL="742950" lvl="1" indent="-285750" eaLnBrk="0" hangingPunct="0">
              <a:lnSpc>
                <a:spcPct val="80000"/>
              </a:lnSpc>
              <a:spcBef>
                <a:spcPct val="20000"/>
              </a:spcBef>
              <a:buFontTx/>
              <a:buChar char="–"/>
            </a:pPr>
            <a:r>
              <a:rPr lang="en-US" sz="2000" dirty="0">
                <a:solidFill>
                  <a:srgbClr val="525252"/>
                </a:solidFill>
              </a:rPr>
              <a:t>Includes DASH! for integrating library documents</a:t>
            </a:r>
          </a:p>
          <a:p>
            <a:pPr marL="742950" lvl="1" indent="-285750" eaLnBrk="0" hangingPunct="0">
              <a:lnSpc>
                <a:spcPct val="80000"/>
              </a:lnSpc>
              <a:spcBef>
                <a:spcPct val="20000"/>
              </a:spcBef>
              <a:buFontTx/>
              <a:buChar char="–"/>
            </a:pPr>
            <a:r>
              <a:rPr lang="en-US" sz="2000" dirty="0">
                <a:solidFill>
                  <a:srgbClr val="525252"/>
                </a:solidFill>
              </a:rPr>
              <a:t>Integrated on the </a:t>
            </a:r>
            <a:r>
              <a:rPr lang="en-US" sz="2000" dirty="0" err="1">
                <a:solidFill>
                  <a:srgbClr val="525252"/>
                </a:solidFill>
              </a:rPr>
              <a:t>ProQuest</a:t>
            </a:r>
            <a:r>
              <a:rPr lang="en-US" sz="2000" dirty="0">
                <a:solidFill>
                  <a:srgbClr val="525252"/>
                </a:solidFill>
              </a:rPr>
              <a:t> platform</a:t>
            </a:r>
          </a:p>
          <a:p>
            <a:pPr marL="742950" lvl="1" indent="-285750" eaLnBrk="0" hangingPunct="0">
              <a:lnSpc>
                <a:spcPct val="80000"/>
              </a:lnSpc>
              <a:spcBef>
                <a:spcPct val="20000"/>
              </a:spcBef>
              <a:buFontTx/>
              <a:buChar char="–"/>
            </a:pPr>
            <a:endParaRPr lang="en-US" sz="2000" dirty="0">
              <a:solidFill>
                <a:srgbClr val="525252"/>
              </a:solidFill>
            </a:endParaRPr>
          </a:p>
          <a:p>
            <a:pPr marL="342900" indent="-342900" eaLnBrk="0" hangingPunct="0">
              <a:lnSpc>
                <a:spcPct val="80000"/>
              </a:lnSpc>
              <a:spcBef>
                <a:spcPct val="20000"/>
              </a:spcBef>
            </a:pPr>
            <a:r>
              <a:rPr lang="en-US" dirty="0">
                <a:solidFill>
                  <a:srgbClr val="525252"/>
                </a:solidFill>
              </a:rPr>
              <a:t>     </a:t>
            </a:r>
          </a:p>
        </p:txBody>
      </p:sp>
      <p:sp>
        <p:nvSpPr>
          <p:cNvPr id="7" name="Rectangle 7"/>
          <p:cNvSpPr>
            <a:spLocks noChangeArrowheads="1"/>
          </p:cNvSpPr>
          <p:nvPr/>
        </p:nvSpPr>
        <p:spPr bwMode="auto">
          <a:xfrm>
            <a:off x="1676400" y="4724400"/>
            <a:ext cx="6705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eaLnBrk="0" hangingPunct="0">
              <a:spcBef>
                <a:spcPct val="20000"/>
              </a:spcBef>
            </a:pPr>
            <a:r>
              <a:rPr lang="en-US" sz="2000" b="1" i="1" dirty="0">
                <a:solidFill>
                  <a:srgbClr val="525252"/>
                </a:solidFill>
              </a:rPr>
              <a:t>     </a:t>
            </a:r>
            <a:r>
              <a:rPr lang="ja-JP" altLang="en-US" sz="1600" i="1" dirty="0">
                <a:solidFill>
                  <a:srgbClr val="525252"/>
                </a:solidFill>
              </a:rPr>
              <a:t>“</a:t>
            </a:r>
            <a:r>
              <a:rPr lang="en-US" altLang="ja-JP" sz="1600" i="1" dirty="0">
                <a:solidFill>
                  <a:srgbClr val="525252"/>
                </a:solidFill>
              </a:rPr>
              <a:t>Academic Complete is a highly affordable and effective way to provide students with an instant, multi-disciplinary library of e-books from authoritative publishers.  Best of all, the collection is available to any number of students at any time and continues to grow at no additional cost.</a:t>
            </a:r>
            <a:r>
              <a:rPr lang="ja-JP" altLang="en-US" sz="1600" i="1" dirty="0">
                <a:solidFill>
                  <a:srgbClr val="525252"/>
                </a:solidFill>
              </a:rPr>
              <a:t>”</a:t>
            </a:r>
            <a:r>
              <a:rPr lang="en-US" altLang="ja-JP" sz="1600" i="1" dirty="0">
                <a:solidFill>
                  <a:srgbClr val="525252"/>
                </a:solidFill>
              </a:rPr>
              <a:t>  </a:t>
            </a:r>
          </a:p>
          <a:p>
            <a:pPr marL="342900" indent="-342900" eaLnBrk="0" hangingPunct="0">
              <a:spcBef>
                <a:spcPct val="20000"/>
              </a:spcBef>
            </a:pPr>
            <a:r>
              <a:rPr lang="en-US" sz="1600" i="1" dirty="0">
                <a:solidFill>
                  <a:srgbClr val="525252"/>
                </a:solidFill>
              </a:rPr>
              <a:t>- </a:t>
            </a:r>
            <a:r>
              <a:rPr lang="en-US" dirty="0">
                <a:solidFill>
                  <a:srgbClr val="525252"/>
                </a:solidFill>
              </a:rPr>
              <a:t> </a:t>
            </a:r>
            <a:r>
              <a:rPr lang="en-US" sz="1200" b="1" dirty="0">
                <a:solidFill>
                  <a:srgbClr val="525252"/>
                </a:solidFill>
              </a:rPr>
              <a:t>Anne </a:t>
            </a:r>
            <a:r>
              <a:rPr lang="en-US" sz="1200" b="1" dirty="0" err="1">
                <a:solidFill>
                  <a:srgbClr val="525252"/>
                </a:solidFill>
              </a:rPr>
              <a:t>Cerstvik</a:t>
            </a:r>
            <a:r>
              <a:rPr lang="en-US" sz="1200" b="1" dirty="0">
                <a:solidFill>
                  <a:srgbClr val="525252"/>
                </a:solidFill>
              </a:rPr>
              <a:t> Nolan, Electronic Resources Coordinator, Brown University Library</a:t>
            </a:r>
          </a:p>
          <a:p>
            <a:pPr marL="342900" indent="-342900" eaLnBrk="0" hangingPunct="0">
              <a:spcBef>
                <a:spcPct val="20000"/>
              </a:spcBef>
            </a:pPr>
            <a:endParaRPr lang="en-US" sz="1200" b="1" i="1" dirty="0">
              <a:solidFill>
                <a:srgbClr val="525252"/>
              </a:solidFill>
            </a:endParaRPr>
          </a:p>
          <a:p>
            <a:pPr marL="342900" indent="-342900" eaLnBrk="0" hangingPunct="0">
              <a:spcBef>
                <a:spcPct val="20000"/>
              </a:spcBef>
            </a:pPr>
            <a:r>
              <a:rPr lang="en-US" sz="1400" b="1" i="1" dirty="0">
                <a:solidFill>
                  <a:srgbClr val="525252"/>
                </a:solidFill>
              </a:rPr>
              <a:t>    </a:t>
            </a:r>
          </a:p>
        </p:txBody>
      </p:sp>
      <p:pic>
        <p:nvPicPr>
          <p:cNvPr id="8" name="Picture 8" descr="CHOICE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4648200"/>
            <a:ext cx="14478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9"/>
          <p:cNvSpPr>
            <a:spLocks noChangeArrowheads="1"/>
          </p:cNvSpPr>
          <p:nvPr/>
        </p:nvSpPr>
        <p:spPr bwMode="auto">
          <a:xfrm>
            <a:off x="6705600" y="1905000"/>
            <a:ext cx="2438400" cy="1754327"/>
          </a:xfrm>
          <a:prstGeom prst="rect">
            <a:avLst/>
          </a:prstGeom>
          <a:solidFill>
            <a:schemeClr val="accent2">
              <a:lumMod val="20000"/>
              <a:lumOff val="80000"/>
            </a:schemeClr>
          </a:solidFill>
          <a:ln>
            <a:noFill/>
          </a:ln>
          <a:effectLst/>
          <a:extLst/>
        </p:spPr>
        <p:txBody>
          <a:bodyPr wrap="square">
            <a:spAutoFit/>
          </a:bodyPr>
          <a:lstStyle/>
          <a:p>
            <a:pPr marL="0" lvl="2" eaLnBrk="0" hangingPunct="0">
              <a:spcBef>
                <a:spcPts val="0"/>
              </a:spcBef>
              <a:defRPr/>
            </a:pPr>
            <a:r>
              <a:rPr lang="en-US" sz="1800" i="1" dirty="0">
                <a:solidFill>
                  <a:srgbClr val="525252"/>
                </a:solidFill>
              </a:rPr>
              <a:t>A sample university with 9</a:t>
            </a:r>
            <a:r>
              <a:rPr lang="en-US" sz="1800" i="1" dirty="0" smtClean="0">
                <a:solidFill>
                  <a:srgbClr val="525252"/>
                </a:solidFill>
              </a:rPr>
              <a:t>,000 </a:t>
            </a:r>
            <a:r>
              <a:rPr lang="en-US" sz="1800" i="1" dirty="0">
                <a:solidFill>
                  <a:srgbClr val="525252"/>
                </a:solidFill>
              </a:rPr>
              <a:t>FTE pays </a:t>
            </a:r>
            <a:r>
              <a:rPr lang="en-US" sz="1800" b="1" i="1" dirty="0">
                <a:solidFill>
                  <a:srgbClr val="525252"/>
                </a:solidFill>
              </a:rPr>
              <a:t>47 cents per use,</a:t>
            </a:r>
            <a:r>
              <a:rPr lang="en-US" sz="1800" i="1" dirty="0">
                <a:solidFill>
                  <a:srgbClr val="525252"/>
                </a:solidFill>
              </a:rPr>
              <a:t> even lower than patron driven acquisition at $3.91!</a:t>
            </a:r>
          </a:p>
        </p:txBody>
      </p:sp>
      <p:sp>
        <p:nvSpPr>
          <p:cNvPr id="10" name="Rectangle 2"/>
          <p:cNvSpPr>
            <a:spLocks noGrp="1"/>
          </p:cNvSpPr>
          <p:nvPr>
            <p:ph type="title"/>
          </p:nvPr>
        </p:nvSpPr>
        <p:spPr>
          <a:xfrm>
            <a:off x="0" y="76200"/>
            <a:ext cx="5410200" cy="762000"/>
          </a:xfrm>
        </p:spPr>
        <p:txBody>
          <a:bodyPr/>
          <a:lstStyle/>
          <a:p>
            <a:pPr eaLnBrk="1" hangingPunct="1"/>
            <a:r>
              <a:rPr lang="en-US" dirty="0"/>
              <a:t>Data Collection</a:t>
            </a:r>
            <a:br>
              <a:rPr lang="en-US" dirty="0"/>
            </a:br>
            <a:r>
              <a:rPr lang="en-US" dirty="0" smtClean="0">
                <a:solidFill>
                  <a:schemeClr val="tx1"/>
                </a:solidFill>
                <a:latin typeface="Calibri" charset="0"/>
              </a:rPr>
              <a:t>EBRARY </a:t>
            </a:r>
            <a:r>
              <a:rPr lang="en-US" dirty="0">
                <a:solidFill>
                  <a:srgbClr val="525252"/>
                </a:solidFill>
              </a:rPr>
              <a:t>Academic Complete™ </a:t>
            </a:r>
            <a:endParaRPr lang="en-US" dirty="0">
              <a:solidFill>
                <a:schemeClr val="tx1"/>
              </a:solidFill>
              <a:latin typeface="Calibri" charset="0"/>
            </a:endParaRPr>
          </a:p>
        </p:txBody>
      </p:sp>
      <p:pic>
        <p:nvPicPr>
          <p:cNvPr id="11" name="ebrary_Logo.png" descr="/Users/Eric/Desktop/Phire/ProQuest CSA/_PPT_Materials/Logos/ebrary_Logo.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324600" y="-19652"/>
            <a:ext cx="289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0395320"/>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6"/>
          <p:cNvSpPr>
            <a:spLocks noChangeArrowheads="1"/>
          </p:cNvSpPr>
          <p:nvPr/>
        </p:nvSpPr>
        <p:spPr bwMode="auto">
          <a:xfrm>
            <a:off x="604838" y="914400"/>
            <a:ext cx="8386762"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bg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marL="342900" indent="-342900">
              <a:lnSpc>
                <a:spcPct val="80000"/>
              </a:lnSpc>
              <a:spcBef>
                <a:spcPct val="20000"/>
              </a:spcBef>
              <a:buFont typeface="Arial" charset="0"/>
              <a:buNone/>
              <a:defRPr/>
            </a:pPr>
            <a:endParaRPr lang="en-US" sz="1100" u="sng" dirty="0">
              <a:latin typeface="Calibri" charset="0"/>
              <a:cs typeface="Arial" charset="0"/>
            </a:endParaRPr>
          </a:p>
          <a:p>
            <a:pPr marL="192024" lvl="1" indent="-192024">
              <a:spcBef>
                <a:spcPts val="600"/>
              </a:spcBef>
              <a:buFontTx/>
              <a:buChar char="•"/>
              <a:defRPr/>
            </a:pPr>
            <a:r>
              <a:rPr lang="en-US" dirty="0">
                <a:latin typeface="Calibri" charset="0"/>
                <a:cs typeface="Arial" charset="0"/>
              </a:rPr>
              <a:t>Affordable, FTE-based pricing</a:t>
            </a:r>
          </a:p>
          <a:p>
            <a:pPr marL="192024" lvl="1" indent="-192024">
              <a:spcBef>
                <a:spcPts val="600"/>
              </a:spcBef>
              <a:buFontTx/>
              <a:buChar char="•"/>
              <a:defRPr/>
            </a:pPr>
            <a:r>
              <a:rPr lang="en-US" dirty="0">
                <a:latin typeface="Calibri" charset="0"/>
                <a:cs typeface="Arial" charset="0"/>
              </a:rPr>
              <a:t>Continued growth at no extra cost</a:t>
            </a:r>
          </a:p>
          <a:p>
            <a:pPr marL="192024" lvl="1" indent="-192024">
              <a:spcBef>
                <a:spcPts val="600"/>
              </a:spcBef>
              <a:buFontTx/>
              <a:buChar char="•"/>
              <a:defRPr/>
            </a:pPr>
            <a:r>
              <a:rPr lang="en-US" dirty="0">
                <a:latin typeface="Calibri" charset="0"/>
                <a:cs typeface="Arial" charset="0"/>
              </a:rPr>
              <a:t>Instant digital library in multiple subject areas</a:t>
            </a:r>
          </a:p>
          <a:p>
            <a:pPr marL="192024" lvl="1" indent="-192024">
              <a:spcBef>
                <a:spcPts val="600"/>
              </a:spcBef>
              <a:buFontTx/>
              <a:buChar char="•"/>
              <a:defRPr/>
            </a:pPr>
            <a:r>
              <a:rPr lang="en-US" dirty="0">
                <a:latin typeface="Calibri" charset="0"/>
                <a:cs typeface="Arial" charset="0"/>
              </a:rPr>
              <a:t>Simultaneous, multi-user </a:t>
            </a:r>
            <a:r>
              <a:rPr lang="en-US" dirty="0" smtClean="0">
                <a:latin typeface="Calibri" charset="0"/>
                <a:cs typeface="Arial" charset="0"/>
              </a:rPr>
              <a:t>access</a:t>
            </a:r>
          </a:p>
          <a:p>
            <a:pPr marL="192024" lvl="1" indent="-192024">
              <a:spcBef>
                <a:spcPts val="600"/>
              </a:spcBef>
              <a:buFontTx/>
              <a:buChar char="•"/>
              <a:defRPr/>
            </a:pPr>
            <a:r>
              <a:rPr lang="en-US" dirty="0">
                <a:latin typeface="Calibri" charset="0"/>
                <a:cs typeface="Arial" charset="0"/>
              </a:rPr>
              <a:t>No additional hosting fee for purchased titles </a:t>
            </a:r>
          </a:p>
        </p:txBody>
      </p:sp>
      <p:sp>
        <p:nvSpPr>
          <p:cNvPr id="61444" name="Rectangle 3"/>
          <p:cNvSpPr txBox="1">
            <a:spLocks/>
          </p:cNvSpPr>
          <p:nvPr/>
        </p:nvSpPr>
        <p:spPr bwMode="auto">
          <a:xfrm>
            <a:off x="211138" y="3763962"/>
            <a:ext cx="3387725" cy="240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80000"/>
              </a:lnSpc>
              <a:spcBef>
                <a:spcPct val="20000"/>
              </a:spcBef>
              <a:buFont typeface="Arial" charset="0"/>
              <a:buNone/>
            </a:pPr>
            <a:r>
              <a:rPr lang="en-US" sz="1400" b="1" dirty="0">
                <a:latin typeface="Calibri" charset="0"/>
                <a:ea typeface="ＭＳ Ｐゴシック" charset="0"/>
                <a:cs typeface="ＭＳ Ｐゴシック" charset="0"/>
              </a:rPr>
              <a:t>Academic Databases</a:t>
            </a:r>
          </a:p>
          <a:p>
            <a:pPr lvl="1">
              <a:lnSpc>
                <a:spcPct val="80000"/>
              </a:lnSpc>
              <a:spcBef>
                <a:spcPct val="20000"/>
              </a:spcBef>
              <a:buFont typeface="Arial" charset="0"/>
              <a:buChar char="–"/>
            </a:pPr>
            <a:r>
              <a:rPr lang="en-US" sz="1400" dirty="0">
                <a:latin typeface="Calibri" charset="0"/>
                <a:ea typeface="ＭＳ Ｐゴシック" charset="0"/>
                <a:cs typeface="ＭＳ Ｐゴシック" charset="0"/>
              </a:rPr>
              <a:t>Academic Complete™ with DASH!</a:t>
            </a:r>
          </a:p>
          <a:p>
            <a:pPr lvl="1">
              <a:lnSpc>
                <a:spcPct val="80000"/>
              </a:lnSpc>
              <a:spcBef>
                <a:spcPct val="20000"/>
              </a:spcBef>
              <a:buFont typeface="Arial" charset="0"/>
              <a:buChar char="–"/>
            </a:pPr>
            <a:r>
              <a:rPr lang="en-US" sz="1400" dirty="0">
                <a:latin typeface="Calibri" charset="0"/>
                <a:ea typeface="ＭＳ Ｐゴシック" charset="0"/>
                <a:cs typeface="ＭＳ Ｐゴシック" charset="0"/>
              </a:rPr>
              <a:t>Business &amp; Economics</a:t>
            </a:r>
          </a:p>
          <a:p>
            <a:pPr lvl="1">
              <a:lnSpc>
                <a:spcPct val="80000"/>
              </a:lnSpc>
              <a:spcBef>
                <a:spcPct val="20000"/>
              </a:spcBef>
              <a:buFont typeface="Arial" charset="0"/>
              <a:buChar char="–"/>
            </a:pPr>
            <a:r>
              <a:rPr lang="en-US" sz="1400" dirty="0">
                <a:latin typeface="Calibri" charset="0"/>
                <a:ea typeface="ＭＳ Ｐゴシック" charset="0"/>
                <a:cs typeface="ＭＳ Ｐゴシック" charset="0"/>
              </a:rPr>
              <a:t>College Complete™ with DASH!</a:t>
            </a:r>
          </a:p>
          <a:p>
            <a:pPr lvl="1">
              <a:lnSpc>
                <a:spcPct val="80000"/>
              </a:lnSpc>
              <a:spcBef>
                <a:spcPct val="20000"/>
              </a:spcBef>
              <a:buFont typeface="Arial" charset="0"/>
              <a:buChar char="–"/>
            </a:pPr>
            <a:r>
              <a:rPr lang="en-US" sz="1400" dirty="0">
                <a:latin typeface="Calibri" charset="0"/>
                <a:ea typeface="ＭＳ Ｐゴシック" charset="0"/>
                <a:cs typeface="ＭＳ Ｐゴシック" charset="0"/>
              </a:rPr>
              <a:t>Computers &amp; IT</a:t>
            </a:r>
          </a:p>
          <a:p>
            <a:pPr lvl="1">
              <a:lnSpc>
                <a:spcPct val="80000"/>
              </a:lnSpc>
              <a:spcBef>
                <a:spcPct val="20000"/>
              </a:spcBef>
              <a:buFont typeface="Arial" charset="0"/>
              <a:buChar char="–"/>
            </a:pPr>
            <a:r>
              <a:rPr lang="en-US" sz="1400" dirty="0">
                <a:latin typeface="Calibri" charset="0"/>
                <a:ea typeface="ＭＳ Ｐゴシック" charset="0"/>
                <a:cs typeface="ＭＳ Ｐゴシック" charset="0"/>
              </a:rPr>
              <a:t>Education</a:t>
            </a:r>
          </a:p>
          <a:p>
            <a:pPr lvl="1">
              <a:lnSpc>
                <a:spcPct val="80000"/>
              </a:lnSpc>
              <a:spcBef>
                <a:spcPct val="20000"/>
              </a:spcBef>
              <a:buFont typeface="Arial" charset="0"/>
              <a:buChar char="–"/>
            </a:pPr>
            <a:r>
              <a:rPr lang="en-US" sz="1400" dirty="0">
                <a:latin typeface="Calibri" charset="0"/>
                <a:ea typeface="ＭＳ Ｐゴシック" charset="0"/>
                <a:cs typeface="ＭＳ Ｐゴシック" charset="0"/>
              </a:rPr>
              <a:t>Engineering &amp; Technology</a:t>
            </a:r>
          </a:p>
          <a:p>
            <a:pPr lvl="1">
              <a:lnSpc>
                <a:spcPct val="80000"/>
              </a:lnSpc>
              <a:spcBef>
                <a:spcPct val="20000"/>
              </a:spcBef>
              <a:buFont typeface="Arial" charset="0"/>
              <a:buChar char="–"/>
            </a:pPr>
            <a:r>
              <a:rPr lang="en-US" sz="1400" dirty="0">
                <a:latin typeface="Calibri" charset="0"/>
                <a:ea typeface="ＭＳ Ｐゴシック" charset="0"/>
                <a:cs typeface="ＭＳ Ｐゴシック" charset="0"/>
              </a:rPr>
              <a:t>History &amp; Political Science</a:t>
            </a:r>
          </a:p>
          <a:p>
            <a:pPr lvl="1">
              <a:lnSpc>
                <a:spcPct val="80000"/>
              </a:lnSpc>
              <a:spcBef>
                <a:spcPct val="20000"/>
              </a:spcBef>
              <a:buFont typeface="Arial" charset="0"/>
              <a:buChar char="–"/>
            </a:pPr>
            <a:r>
              <a:rPr lang="en-US" sz="1400" dirty="0">
                <a:latin typeface="Calibri" charset="0"/>
                <a:ea typeface="ＭＳ Ｐゴシック" charset="0"/>
                <a:cs typeface="ＭＳ Ｐゴシック" charset="0"/>
              </a:rPr>
              <a:t>Humanities</a:t>
            </a:r>
          </a:p>
          <a:p>
            <a:pPr lvl="1">
              <a:lnSpc>
                <a:spcPct val="80000"/>
              </a:lnSpc>
              <a:spcBef>
                <a:spcPct val="20000"/>
              </a:spcBef>
              <a:buFont typeface="Arial" charset="0"/>
              <a:buChar char="–"/>
            </a:pPr>
            <a:r>
              <a:rPr lang="en-US" sz="1400" dirty="0">
                <a:latin typeface="Calibri" charset="0"/>
                <a:ea typeface="ＭＳ Ｐゴシック" charset="0"/>
                <a:cs typeface="ＭＳ Ｐゴシック" charset="0"/>
              </a:rPr>
              <a:t>Interdisciplinary &amp; Area Studies</a:t>
            </a:r>
          </a:p>
          <a:p>
            <a:pPr lvl="1">
              <a:lnSpc>
                <a:spcPct val="80000"/>
              </a:lnSpc>
              <a:spcBef>
                <a:spcPct val="20000"/>
              </a:spcBef>
              <a:buFont typeface="Arial" charset="0"/>
              <a:buChar char="–"/>
            </a:pPr>
            <a:r>
              <a:rPr lang="en-US" sz="1400" dirty="0">
                <a:latin typeface="Calibri" charset="0"/>
                <a:ea typeface="ＭＳ Ｐゴシック" charset="0"/>
                <a:cs typeface="ＭＳ Ｐゴシック" charset="0"/>
              </a:rPr>
              <a:t>Language, Literature &amp; Linguistics</a:t>
            </a:r>
          </a:p>
          <a:p>
            <a:pPr lvl="1">
              <a:lnSpc>
                <a:spcPct val="80000"/>
              </a:lnSpc>
              <a:spcBef>
                <a:spcPct val="20000"/>
              </a:spcBef>
              <a:buFont typeface="Arial" charset="0"/>
              <a:buChar char="–"/>
            </a:pPr>
            <a:endParaRPr lang="en-US" sz="1400" dirty="0">
              <a:latin typeface="Calibri" charset="0"/>
              <a:ea typeface="ＭＳ Ｐゴシック" charset="0"/>
              <a:cs typeface="ＭＳ Ｐゴシック" charset="0"/>
            </a:endParaRPr>
          </a:p>
          <a:p>
            <a:pPr lvl="1">
              <a:lnSpc>
                <a:spcPct val="80000"/>
              </a:lnSpc>
              <a:spcBef>
                <a:spcPct val="20000"/>
              </a:spcBef>
              <a:buFont typeface="Arial" charset="0"/>
              <a:buChar char="–"/>
            </a:pPr>
            <a:endParaRPr lang="en-US" sz="1400" dirty="0">
              <a:latin typeface="Calibri" charset="0"/>
              <a:ea typeface="ＭＳ Ｐゴシック" charset="0"/>
              <a:cs typeface="ＭＳ Ｐゴシック" charset="0"/>
            </a:endParaRPr>
          </a:p>
        </p:txBody>
      </p:sp>
      <p:sp>
        <p:nvSpPr>
          <p:cNvPr id="61445" name="Rectangle 4"/>
          <p:cNvSpPr txBox="1">
            <a:spLocks/>
          </p:cNvSpPr>
          <p:nvPr/>
        </p:nvSpPr>
        <p:spPr bwMode="auto">
          <a:xfrm>
            <a:off x="6281738" y="3825875"/>
            <a:ext cx="2868612" cy="295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MS PGothic" charset="0"/>
                <a:cs typeface="MS PGothic" charset="0"/>
              </a:defRPr>
            </a:lvl1pPr>
            <a:lvl2pPr marL="742950" indent="-285750" eaLnBrk="0" hangingPunct="0">
              <a:defRPr sz="2400">
                <a:solidFill>
                  <a:schemeClr val="tx1"/>
                </a:solidFill>
                <a:latin typeface="Arial" charset="0"/>
                <a:ea typeface="MS PGothic" charset="0"/>
                <a:cs typeface="MS PGothic" charset="0"/>
              </a:defRPr>
            </a:lvl2pPr>
            <a:lvl3pPr marL="1143000" indent="-228600" eaLnBrk="0" hangingPunct="0">
              <a:defRPr sz="2400">
                <a:solidFill>
                  <a:schemeClr val="tx1"/>
                </a:solidFill>
                <a:latin typeface="Arial" charset="0"/>
                <a:ea typeface="MS PGothic" charset="0"/>
                <a:cs typeface="MS PGothic" charset="0"/>
              </a:defRPr>
            </a:lvl3pPr>
            <a:lvl4pPr marL="1600200" indent="-228600" eaLnBrk="0" hangingPunct="0">
              <a:defRPr sz="2400">
                <a:solidFill>
                  <a:schemeClr val="tx1"/>
                </a:solidFill>
                <a:latin typeface="Arial" charset="0"/>
                <a:ea typeface="MS PGothic" charset="0"/>
                <a:cs typeface="MS PGothic" charset="0"/>
              </a:defRPr>
            </a:lvl4pPr>
            <a:lvl5pPr marL="2057400" indent="-228600" eaLnBrk="0" hangingPunct="0">
              <a:defRPr sz="2400">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Arial" charset="0"/>
                <a:ea typeface="MS PGothic" charset="0"/>
                <a:cs typeface="MS PGothic" charset="0"/>
              </a:defRPr>
            </a:lvl9pPr>
          </a:lstStyle>
          <a:p>
            <a:pPr>
              <a:lnSpc>
                <a:spcPct val="80000"/>
              </a:lnSpc>
              <a:spcBef>
                <a:spcPct val="20000"/>
              </a:spcBef>
              <a:buFont typeface="Arial" charset="0"/>
              <a:buNone/>
            </a:pPr>
            <a:r>
              <a:rPr lang="en-US" sz="1400" b="1" dirty="0">
                <a:latin typeface="Calibri" charset="0"/>
                <a:ea typeface="ＭＳ Ｐゴシック" charset="0"/>
                <a:cs typeface="ＭＳ Ｐゴシック" charset="0"/>
              </a:rPr>
              <a:t>Publisher Databases</a:t>
            </a:r>
          </a:p>
          <a:p>
            <a:pPr lvl="1">
              <a:lnSpc>
                <a:spcPct val="80000"/>
              </a:lnSpc>
              <a:spcBef>
                <a:spcPct val="20000"/>
              </a:spcBef>
              <a:buFont typeface="Arial" charset="0"/>
              <a:buChar char="–"/>
            </a:pPr>
            <a:r>
              <a:rPr lang="en-US" sz="1400" dirty="0" err="1">
                <a:latin typeface="Calibri" charset="0"/>
                <a:ea typeface="ＭＳ Ｐゴシック" charset="0"/>
                <a:cs typeface="ＭＳ Ｐゴシック" charset="0"/>
              </a:rPr>
              <a:t>Datamonitor</a:t>
            </a:r>
            <a:endParaRPr lang="en-US" sz="1400" dirty="0">
              <a:latin typeface="Calibri" charset="0"/>
              <a:ea typeface="ＭＳ Ｐゴシック" charset="0"/>
              <a:cs typeface="ＭＳ Ｐゴシック" charset="0"/>
            </a:endParaRPr>
          </a:p>
          <a:p>
            <a:pPr lvl="1">
              <a:lnSpc>
                <a:spcPct val="80000"/>
              </a:lnSpc>
              <a:spcBef>
                <a:spcPct val="20000"/>
              </a:spcBef>
              <a:buFont typeface="Arial" charset="0"/>
              <a:buChar char="–"/>
            </a:pPr>
            <a:r>
              <a:rPr lang="en-US" sz="1400" dirty="0">
                <a:latin typeface="Calibri" charset="0"/>
                <a:ea typeface="ＭＳ Ｐゴシック" charset="0"/>
                <a:cs typeface="ＭＳ Ｐゴシック" charset="0"/>
              </a:rPr>
              <a:t>D&amp;B International Business Reports</a:t>
            </a:r>
          </a:p>
          <a:p>
            <a:pPr lvl="1">
              <a:lnSpc>
                <a:spcPct val="80000"/>
              </a:lnSpc>
              <a:spcBef>
                <a:spcPct val="20000"/>
              </a:spcBef>
              <a:buFont typeface="Arial" charset="0"/>
              <a:buChar char="–"/>
            </a:pPr>
            <a:r>
              <a:rPr lang="en-US" sz="1400" dirty="0" smtClean="0">
                <a:latin typeface="Calibri" charset="0"/>
                <a:ea typeface="ＭＳ Ｐゴシック" charset="0"/>
                <a:cs typeface="ＭＳ Ｐゴシック" charset="0"/>
              </a:rPr>
              <a:t>Society </a:t>
            </a:r>
            <a:r>
              <a:rPr lang="en-US" sz="1400" dirty="0">
                <a:latin typeface="Calibri" charset="0"/>
                <a:ea typeface="ＭＳ Ｐゴシック" charset="0"/>
                <a:cs typeface="ＭＳ Ｐゴシック" charset="0"/>
              </a:rPr>
              <a:t>of Manufacturing Engineers</a:t>
            </a:r>
          </a:p>
          <a:p>
            <a:pPr lvl="1">
              <a:lnSpc>
                <a:spcPct val="80000"/>
              </a:lnSpc>
              <a:spcBef>
                <a:spcPct val="20000"/>
              </a:spcBef>
              <a:buFont typeface="Arial" charset="0"/>
              <a:buNone/>
            </a:pPr>
            <a:endParaRPr lang="en-US" sz="1400" dirty="0">
              <a:latin typeface="Calibri" charset="0"/>
              <a:ea typeface="ＭＳ Ｐゴシック" charset="0"/>
              <a:cs typeface="ＭＳ Ｐゴシック" charset="0"/>
            </a:endParaRPr>
          </a:p>
          <a:p>
            <a:pPr>
              <a:lnSpc>
                <a:spcPct val="80000"/>
              </a:lnSpc>
              <a:spcBef>
                <a:spcPct val="20000"/>
              </a:spcBef>
              <a:buFont typeface="Arial" charset="0"/>
              <a:buNone/>
            </a:pPr>
            <a:r>
              <a:rPr lang="en-US" sz="1400" b="1" dirty="0">
                <a:latin typeface="Calibri" charset="0"/>
                <a:ea typeface="ＭＳ Ｐゴシック" charset="0"/>
                <a:cs typeface="ＭＳ Ｐゴシック" charset="0"/>
              </a:rPr>
              <a:t>Other Databases</a:t>
            </a:r>
          </a:p>
          <a:p>
            <a:pPr lvl="1">
              <a:lnSpc>
                <a:spcPct val="80000"/>
              </a:lnSpc>
              <a:spcBef>
                <a:spcPct val="20000"/>
              </a:spcBef>
              <a:buFont typeface="Arial" charset="0"/>
              <a:buChar char="–"/>
            </a:pPr>
            <a:r>
              <a:rPr lang="en-US" sz="1400" dirty="0">
                <a:latin typeface="Calibri" charset="0"/>
                <a:ea typeface="ＭＳ Ｐゴシック" charset="0"/>
                <a:cs typeface="ＭＳ Ｐゴシック" charset="0"/>
              </a:rPr>
              <a:t>Public Library Complete</a:t>
            </a:r>
          </a:p>
          <a:p>
            <a:pPr lvl="1">
              <a:lnSpc>
                <a:spcPct val="80000"/>
              </a:lnSpc>
              <a:spcBef>
                <a:spcPct val="20000"/>
              </a:spcBef>
              <a:buFont typeface="Arial" charset="0"/>
              <a:buChar char="–"/>
            </a:pPr>
            <a:r>
              <a:rPr lang="en-US" sz="1400" dirty="0">
                <a:latin typeface="Calibri" charset="0"/>
                <a:ea typeface="ＭＳ Ｐゴシック" charset="0"/>
                <a:cs typeface="ＭＳ Ｐゴシック" charset="0"/>
              </a:rPr>
              <a:t>School Collection</a:t>
            </a:r>
          </a:p>
          <a:p>
            <a:pPr lvl="1">
              <a:lnSpc>
                <a:spcPct val="80000"/>
              </a:lnSpc>
              <a:spcBef>
                <a:spcPct val="20000"/>
              </a:spcBef>
              <a:buFont typeface="Arial" charset="0"/>
              <a:buChar char="–"/>
            </a:pPr>
            <a:r>
              <a:rPr lang="en-US" sz="1400" dirty="0">
                <a:latin typeface="Calibri" charset="0"/>
                <a:ea typeface="ＭＳ Ｐゴシック" charset="0"/>
                <a:cs typeface="ＭＳ Ｐゴシック" charset="0"/>
              </a:rPr>
              <a:t>Online Sheet Music</a:t>
            </a:r>
          </a:p>
        </p:txBody>
      </p:sp>
      <p:sp>
        <p:nvSpPr>
          <p:cNvPr id="61446" name="Rectangle 6"/>
          <p:cNvSpPr>
            <a:spLocks/>
          </p:cNvSpPr>
          <p:nvPr/>
        </p:nvSpPr>
        <p:spPr bwMode="auto">
          <a:xfrm>
            <a:off x="3109913" y="4006850"/>
            <a:ext cx="2989262" cy="224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 typeface="Arial" charset="0"/>
              <a:buChar char="–"/>
            </a:pPr>
            <a:r>
              <a:rPr lang="en-US" sz="1400" dirty="0">
                <a:latin typeface="Calibri" charset="0"/>
              </a:rPr>
              <a:t>Law, International Relations &amp; Public Policy</a:t>
            </a:r>
          </a:p>
          <a:p>
            <a:pPr marL="742950" lvl="1" indent="-285750">
              <a:lnSpc>
                <a:spcPct val="80000"/>
              </a:lnSpc>
              <a:spcBef>
                <a:spcPct val="20000"/>
              </a:spcBef>
              <a:buFont typeface="Arial" charset="0"/>
              <a:buChar char="–"/>
            </a:pPr>
            <a:r>
              <a:rPr lang="en-US" sz="1400" dirty="0">
                <a:latin typeface="Calibri" charset="0"/>
              </a:rPr>
              <a:t>Life Sciences</a:t>
            </a:r>
          </a:p>
          <a:p>
            <a:pPr marL="742950" lvl="1" indent="-285750">
              <a:lnSpc>
                <a:spcPct val="80000"/>
              </a:lnSpc>
              <a:spcBef>
                <a:spcPct val="20000"/>
              </a:spcBef>
              <a:buFont typeface="Arial" charset="0"/>
              <a:buChar char="–"/>
            </a:pPr>
            <a:r>
              <a:rPr lang="en-US" sz="1400" dirty="0">
                <a:latin typeface="Calibri" charset="0"/>
              </a:rPr>
              <a:t>Medical</a:t>
            </a:r>
          </a:p>
          <a:p>
            <a:pPr marL="742950" lvl="1" indent="-285750">
              <a:lnSpc>
                <a:spcPct val="80000"/>
              </a:lnSpc>
              <a:spcBef>
                <a:spcPct val="20000"/>
              </a:spcBef>
              <a:buFont typeface="Arial" charset="0"/>
              <a:buChar char="–"/>
            </a:pPr>
            <a:r>
              <a:rPr lang="en-US" sz="1400" dirty="0">
                <a:latin typeface="Calibri" charset="0"/>
              </a:rPr>
              <a:t>Nursing &amp; Allied Health</a:t>
            </a:r>
          </a:p>
          <a:p>
            <a:pPr marL="742950" lvl="1" indent="-285750">
              <a:lnSpc>
                <a:spcPct val="80000"/>
              </a:lnSpc>
              <a:spcBef>
                <a:spcPct val="20000"/>
              </a:spcBef>
              <a:buFont typeface="Arial" charset="0"/>
              <a:buChar char="–"/>
            </a:pPr>
            <a:r>
              <a:rPr lang="en-US" sz="1400" dirty="0">
                <a:latin typeface="Calibri" charset="0"/>
              </a:rPr>
              <a:t>Physical Sciences</a:t>
            </a:r>
          </a:p>
          <a:p>
            <a:pPr marL="742950" lvl="1" indent="-285750">
              <a:lnSpc>
                <a:spcPct val="80000"/>
              </a:lnSpc>
              <a:spcBef>
                <a:spcPct val="20000"/>
              </a:spcBef>
              <a:buFont typeface="Arial" charset="0"/>
              <a:buChar char="–"/>
            </a:pPr>
            <a:r>
              <a:rPr lang="en-US" sz="1400" dirty="0">
                <a:latin typeface="Calibri" charset="0"/>
              </a:rPr>
              <a:t>Psychology &amp; Social Work</a:t>
            </a:r>
          </a:p>
          <a:p>
            <a:pPr marL="742950" lvl="1" indent="-285750">
              <a:lnSpc>
                <a:spcPct val="80000"/>
              </a:lnSpc>
              <a:spcBef>
                <a:spcPct val="20000"/>
              </a:spcBef>
              <a:buFont typeface="Arial" charset="0"/>
              <a:buChar char="–"/>
            </a:pPr>
            <a:r>
              <a:rPr lang="en-US" sz="1400" dirty="0">
                <a:latin typeface="Calibri" charset="0"/>
              </a:rPr>
              <a:t>Religion, Philosophy &amp; Classics</a:t>
            </a:r>
          </a:p>
          <a:p>
            <a:pPr marL="742950" lvl="1" indent="-285750">
              <a:lnSpc>
                <a:spcPct val="80000"/>
              </a:lnSpc>
              <a:spcBef>
                <a:spcPct val="20000"/>
              </a:spcBef>
              <a:buFont typeface="Arial" charset="0"/>
              <a:buChar char="–"/>
            </a:pPr>
            <a:r>
              <a:rPr lang="en-US" sz="1400" dirty="0">
                <a:latin typeface="Calibri" charset="0"/>
              </a:rPr>
              <a:t>Sociology &amp; Anthropology</a:t>
            </a:r>
          </a:p>
        </p:txBody>
      </p:sp>
      <p:sp>
        <p:nvSpPr>
          <p:cNvPr id="12" name="Rectangle 2"/>
          <p:cNvSpPr>
            <a:spLocks noGrp="1"/>
          </p:cNvSpPr>
          <p:nvPr>
            <p:ph type="title"/>
          </p:nvPr>
        </p:nvSpPr>
        <p:spPr>
          <a:xfrm>
            <a:off x="0" y="76200"/>
            <a:ext cx="5410200" cy="762000"/>
          </a:xfrm>
        </p:spPr>
        <p:txBody>
          <a:bodyPr/>
          <a:lstStyle/>
          <a:p>
            <a:pPr eaLnBrk="1" hangingPunct="1"/>
            <a:r>
              <a:rPr lang="en-US" dirty="0"/>
              <a:t>Data Collection</a:t>
            </a:r>
            <a:br>
              <a:rPr lang="en-US" dirty="0"/>
            </a:br>
            <a:r>
              <a:rPr lang="en-US" dirty="0" smtClean="0">
                <a:solidFill>
                  <a:schemeClr val="tx1"/>
                </a:solidFill>
                <a:latin typeface="Calibri" charset="0"/>
              </a:rPr>
              <a:t>EBRARY </a:t>
            </a:r>
            <a:r>
              <a:rPr lang="en-US" dirty="0" smtClean="0">
                <a:solidFill>
                  <a:srgbClr val="525252"/>
                </a:solidFill>
              </a:rPr>
              <a:t>subscription model</a:t>
            </a:r>
            <a:endParaRPr lang="en-US" dirty="0">
              <a:solidFill>
                <a:schemeClr val="tx1"/>
              </a:solidFill>
              <a:latin typeface="Calibri" charset="0"/>
            </a:endParaRPr>
          </a:p>
        </p:txBody>
      </p:sp>
      <p:pic>
        <p:nvPicPr>
          <p:cNvPr id="13" name="ebrary_Logo.png" descr="/Users/Eric/Desktop/Phire/ProQuest CSA/_PPT_Materials/Logos/ebrary_Logo.pn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324600" y="-19652"/>
            <a:ext cx="289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6901886"/>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Grp="1"/>
          </p:cNvSpPr>
          <p:nvPr>
            <p:ph type="body" idx="1"/>
          </p:nvPr>
        </p:nvSpPr>
        <p:spPr>
          <a:xfrm>
            <a:off x="565150" y="838200"/>
            <a:ext cx="8426450" cy="4800600"/>
          </a:xfrm>
        </p:spPr>
        <p:txBody>
          <a:bodyPr/>
          <a:lstStyle/>
          <a:p>
            <a:pPr marL="0" indent="0" eaLnBrk="1" hangingPunct="1">
              <a:lnSpc>
                <a:spcPct val="150000"/>
              </a:lnSpc>
              <a:spcBef>
                <a:spcPts val="0"/>
              </a:spcBef>
              <a:buNone/>
            </a:pPr>
            <a:endParaRPr lang="en-US" sz="1200" dirty="0" smtClean="0">
              <a:latin typeface="Calibri" charset="0"/>
            </a:endParaRPr>
          </a:p>
          <a:p>
            <a:pPr marL="0" eaLnBrk="1" hangingPunct="1">
              <a:lnSpc>
                <a:spcPct val="150000"/>
              </a:lnSpc>
              <a:spcBef>
                <a:spcPts val="0"/>
              </a:spcBef>
              <a:buFont typeface="Arial"/>
              <a:buChar char="•"/>
            </a:pPr>
            <a:r>
              <a:rPr lang="en-US" dirty="0" smtClean="0">
                <a:latin typeface="Calibri" charset="0"/>
              </a:rPr>
              <a:t>More </a:t>
            </a:r>
            <a:r>
              <a:rPr lang="en-US" dirty="0">
                <a:latin typeface="Calibri" charset="0"/>
              </a:rPr>
              <a:t>than 222,800 </a:t>
            </a:r>
            <a:r>
              <a:rPr lang="en-US" dirty="0" smtClean="0">
                <a:latin typeface="Calibri" charset="0"/>
              </a:rPr>
              <a:t>titles</a:t>
            </a:r>
          </a:p>
          <a:p>
            <a:pPr marL="0" eaLnBrk="1" hangingPunct="1">
              <a:lnSpc>
                <a:spcPct val="150000"/>
              </a:lnSpc>
              <a:spcBef>
                <a:spcPts val="0"/>
              </a:spcBef>
              <a:buFont typeface="Arial"/>
              <a:buChar char="•"/>
            </a:pPr>
            <a:r>
              <a:rPr lang="en-US" dirty="0">
                <a:latin typeface="Calibri" charset="0"/>
              </a:rPr>
              <a:t>Pick and choose purchases</a:t>
            </a:r>
          </a:p>
          <a:p>
            <a:pPr marL="0" eaLnBrk="1" hangingPunct="1">
              <a:lnSpc>
                <a:spcPct val="150000"/>
              </a:lnSpc>
              <a:spcBef>
                <a:spcPts val="0"/>
              </a:spcBef>
              <a:buFont typeface="Arial"/>
              <a:buChar char="•"/>
            </a:pPr>
            <a:r>
              <a:rPr lang="en-US" dirty="0">
                <a:latin typeface="Calibri" charset="0"/>
              </a:rPr>
              <a:t>Discounted Starter Packs in 25 subject areas</a:t>
            </a:r>
          </a:p>
          <a:p>
            <a:pPr marL="0" eaLnBrk="1" hangingPunct="1">
              <a:lnSpc>
                <a:spcPct val="150000"/>
              </a:lnSpc>
              <a:spcBef>
                <a:spcPts val="0"/>
              </a:spcBef>
              <a:buFont typeface="Arial"/>
              <a:buChar char="•"/>
            </a:pPr>
            <a:r>
              <a:rPr lang="en-US" dirty="0">
                <a:latin typeface="Calibri" charset="0"/>
              </a:rPr>
              <a:t>Single or multi-user </a:t>
            </a:r>
            <a:r>
              <a:rPr lang="en-US" dirty="0" smtClean="0">
                <a:latin typeface="Calibri" charset="0"/>
              </a:rPr>
              <a:t>access</a:t>
            </a:r>
            <a:endParaRPr lang="en-US" dirty="0">
              <a:latin typeface="Calibri" charset="0"/>
            </a:endParaRPr>
          </a:p>
          <a:p>
            <a:pPr marL="0" eaLnBrk="1" hangingPunct="1">
              <a:lnSpc>
                <a:spcPct val="150000"/>
              </a:lnSpc>
              <a:spcBef>
                <a:spcPts val="0"/>
              </a:spcBef>
              <a:buFont typeface="Arial"/>
              <a:buChar char="•"/>
            </a:pPr>
            <a:r>
              <a:rPr lang="en-US" dirty="0">
                <a:latin typeface="Calibri" charset="0"/>
              </a:rPr>
              <a:t>Seamlessly supplements </a:t>
            </a:r>
            <a:r>
              <a:rPr lang="en-US" dirty="0" smtClean="0">
                <a:latin typeface="Calibri" charset="0"/>
              </a:rPr>
              <a:t>subscription</a:t>
            </a:r>
          </a:p>
          <a:p>
            <a:pPr marL="0" eaLnBrk="1" hangingPunct="1">
              <a:lnSpc>
                <a:spcPct val="150000"/>
              </a:lnSpc>
              <a:spcBef>
                <a:spcPts val="0"/>
              </a:spcBef>
              <a:buFont typeface="Arial"/>
              <a:buChar char="•"/>
            </a:pPr>
            <a:r>
              <a:rPr lang="en-US" dirty="0">
                <a:latin typeface="Calibri" charset="0"/>
              </a:rPr>
              <a:t>No additional hosting fee if the library also </a:t>
            </a:r>
            <a:r>
              <a:rPr lang="en-US" dirty="0" smtClean="0">
                <a:latin typeface="Calibri" charset="0"/>
              </a:rPr>
              <a:t>subscribes</a:t>
            </a:r>
          </a:p>
          <a:p>
            <a:pPr marL="0" eaLnBrk="1" hangingPunct="1">
              <a:lnSpc>
                <a:spcPct val="150000"/>
              </a:lnSpc>
              <a:spcBef>
                <a:spcPts val="0"/>
              </a:spcBef>
              <a:buFont typeface="Arial"/>
              <a:buChar char="•"/>
            </a:pPr>
            <a:r>
              <a:rPr lang="en-US" dirty="0">
                <a:latin typeface="Calibri" charset="0"/>
              </a:rPr>
              <a:t>Short-term loans available prior to </a:t>
            </a:r>
            <a:r>
              <a:rPr lang="en-US" dirty="0" smtClean="0">
                <a:latin typeface="Calibri" charset="0"/>
              </a:rPr>
              <a:t>purchase</a:t>
            </a:r>
          </a:p>
          <a:p>
            <a:pPr marL="0" eaLnBrk="1" hangingPunct="1">
              <a:lnSpc>
                <a:spcPct val="150000"/>
              </a:lnSpc>
              <a:spcBef>
                <a:spcPts val="0"/>
              </a:spcBef>
              <a:buFont typeface="Arial"/>
              <a:buChar char="•"/>
            </a:pPr>
            <a:r>
              <a:rPr lang="en-US" dirty="0" smtClean="0">
                <a:latin typeface="Calibri" charset="0"/>
              </a:rPr>
              <a:t>Buy </a:t>
            </a:r>
            <a:r>
              <a:rPr lang="en-US" dirty="0">
                <a:latin typeface="Calibri" charset="0"/>
              </a:rPr>
              <a:t>access for any number of users</a:t>
            </a:r>
          </a:p>
          <a:p>
            <a:pPr marL="0" indent="0" eaLnBrk="1" hangingPunct="1">
              <a:spcBef>
                <a:spcPts val="0"/>
              </a:spcBef>
              <a:buNone/>
            </a:pPr>
            <a:endParaRPr lang="en-US" dirty="0">
              <a:latin typeface="Calibri" charset="0"/>
            </a:endParaRPr>
          </a:p>
        </p:txBody>
      </p:sp>
      <p:sp>
        <p:nvSpPr>
          <p:cNvPr id="62467" name="Rectangle 4"/>
          <p:cNvSpPr>
            <a:spLocks/>
          </p:cNvSpPr>
          <p:nvPr/>
        </p:nvSpPr>
        <p:spPr bwMode="auto">
          <a:xfrm>
            <a:off x="4594225" y="950913"/>
            <a:ext cx="465455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 typeface="Arial" charset="0"/>
              <a:buNone/>
            </a:pPr>
            <a:endParaRPr lang="en-US" sz="2800">
              <a:latin typeface="Calibri" charset="0"/>
            </a:endParaRPr>
          </a:p>
        </p:txBody>
      </p:sp>
      <p:sp>
        <p:nvSpPr>
          <p:cNvPr id="7" name="Rectangle 2"/>
          <p:cNvSpPr>
            <a:spLocks noGrp="1"/>
          </p:cNvSpPr>
          <p:nvPr>
            <p:ph type="title"/>
          </p:nvPr>
        </p:nvSpPr>
        <p:spPr>
          <a:xfrm>
            <a:off x="0" y="0"/>
            <a:ext cx="5203825" cy="874263"/>
          </a:xfrm>
        </p:spPr>
        <p:txBody>
          <a:bodyPr/>
          <a:lstStyle/>
          <a:p>
            <a:pPr eaLnBrk="1" hangingPunct="1"/>
            <a:r>
              <a:rPr lang="en-US" dirty="0"/>
              <a:t>Data </a:t>
            </a:r>
            <a:r>
              <a:rPr lang="en-US" dirty="0" smtClean="0"/>
              <a:t>Collection</a:t>
            </a:r>
            <a:r>
              <a:rPr lang="en-US" dirty="0" smtClean="0">
                <a:solidFill>
                  <a:schemeClr val="tx1"/>
                </a:solidFill>
                <a:latin typeface="Calibri" charset="0"/>
              </a:rPr>
              <a:t/>
            </a:r>
            <a:br>
              <a:rPr lang="en-US" dirty="0" smtClean="0">
                <a:solidFill>
                  <a:schemeClr val="tx1"/>
                </a:solidFill>
                <a:latin typeface="Calibri" charset="0"/>
              </a:rPr>
            </a:br>
            <a:r>
              <a:rPr lang="en-US" dirty="0" smtClean="0">
                <a:solidFill>
                  <a:schemeClr val="tx1"/>
                </a:solidFill>
                <a:latin typeface="Calibri" charset="0"/>
              </a:rPr>
              <a:t>EBRARY purchase model</a:t>
            </a:r>
            <a:endParaRPr lang="en-US" dirty="0">
              <a:solidFill>
                <a:schemeClr val="tx1"/>
              </a:solidFill>
              <a:latin typeface="Calibri" charset="0"/>
            </a:endParaRPr>
          </a:p>
        </p:txBody>
      </p:sp>
      <p:pic>
        <p:nvPicPr>
          <p:cNvPr id="8" name="ebrary_Logo.png" descr="/Users/Eric/Desktop/Phire/ProQuest CSA/_PPT_Materials/Logos/ebrary_Logo.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248400" y="16237"/>
            <a:ext cx="289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886055"/>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Content Placeholder 2"/>
          <p:cNvSpPr>
            <a:spLocks noGrp="1"/>
          </p:cNvSpPr>
          <p:nvPr>
            <p:ph idx="4294967295"/>
          </p:nvPr>
        </p:nvSpPr>
        <p:spPr>
          <a:xfrm>
            <a:off x="411163" y="933450"/>
            <a:ext cx="8656637" cy="4171950"/>
          </a:xfrm>
        </p:spPr>
        <p:txBody>
          <a:bodyPr/>
          <a:lstStyle/>
          <a:p>
            <a:pPr marL="57150" indent="0" eaLnBrk="1" hangingPunct="1">
              <a:lnSpc>
                <a:spcPct val="80000"/>
              </a:lnSpc>
              <a:buNone/>
            </a:pPr>
            <a:endParaRPr lang="en-US" sz="1100" dirty="0" smtClean="0">
              <a:latin typeface="Calibri" charset="0"/>
            </a:endParaRPr>
          </a:p>
          <a:p>
            <a:pPr marL="310896" indent="-256032" eaLnBrk="1" hangingPunct="1">
              <a:spcBef>
                <a:spcPts val="600"/>
              </a:spcBef>
              <a:buFont typeface="Arial"/>
              <a:buChar char="•"/>
            </a:pPr>
            <a:r>
              <a:rPr lang="en-US" dirty="0">
                <a:latin typeface="Calibri" charset="0"/>
              </a:rPr>
              <a:t>Cost-effectively meet patron demand and guarantee usage</a:t>
            </a:r>
          </a:p>
          <a:p>
            <a:pPr marL="310896" indent="-256032" eaLnBrk="1" hangingPunct="1">
              <a:spcBef>
                <a:spcPts val="600"/>
              </a:spcBef>
              <a:buFont typeface="Arial"/>
              <a:buChar char="•"/>
            </a:pPr>
            <a:r>
              <a:rPr lang="en-US" dirty="0">
                <a:latin typeface="Calibri" charset="0"/>
              </a:rPr>
              <a:t>Generous triggers</a:t>
            </a:r>
          </a:p>
          <a:p>
            <a:pPr marL="457200" lvl="1" indent="0" eaLnBrk="1" hangingPunct="1">
              <a:lnSpc>
                <a:spcPct val="80000"/>
              </a:lnSpc>
            </a:pPr>
            <a:r>
              <a:rPr lang="en-US" dirty="0">
                <a:latin typeface="Calibri" charset="0"/>
              </a:rPr>
              <a:t>10 page views (excluding TOC &amp; index)</a:t>
            </a:r>
          </a:p>
          <a:p>
            <a:pPr marL="457200" lvl="1" indent="0" eaLnBrk="1" hangingPunct="1">
              <a:lnSpc>
                <a:spcPct val="80000"/>
              </a:lnSpc>
            </a:pPr>
            <a:r>
              <a:rPr lang="en-US" dirty="0">
                <a:latin typeface="Calibri" charset="0"/>
              </a:rPr>
              <a:t>10 minutes of real usage</a:t>
            </a:r>
          </a:p>
          <a:p>
            <a:pPr marL="457200" lvl="1" indent="0" eaLnBrk="1" hangingPunct="1">
              <a:lnSpc>
                <a:spcPct val="80000"/>
              </a:lnSpc>
            </a:pPr>
            <a:r>
              <a:rPr lang="en-US" dirty="0">
                <a:latin typeface="Calibri" charset="0"/>
              </a:rPr>
              <a:t>Copies or prints</a:t>
            </a:r>
          </a:p>
          <a:p>
            <a:pPr marL="310896" indent="-256032" eaLnBrk="1" hangingPunct="1">
              <a:spcBef>
                <a:spcPts val="600"/>
              </a:spcBef>
              <a:buFont typeface="Arial"/>
              <a:buChar char="•"/>
            </a:pPr>
            <a:r>
              <a:rPr lang="en-US" dirty="0">
                <a:latin typeface="Calibri" charset="0"/>
              </a:rPr>
              <a:t>Narrow selection by subject, publisher, price, and more</a:t>
            </a:r>
          </a:p>
          <a:p>
            <a:pPr marL="310896" indent="-256032" eaLnBrk="1" hangingPunct="1">
              <a:spcBef>
                <a:spcPts val="600"/>
              </a:spcBef>
              <a:buFont typeface="Arial"/>
              <a:buChar char="•"/>
            </a:pPr>
            <a:r>
              <a:rPr lang="en-US" dirty="0">
                <a:latin typeface="Calibri" charset="0"/>
              </a:rPr>
              <a:t>Short-term loans available as mediation</a:t>
            </a:r>
          </a:p>
          <a:p>
            <a:pPr marL="310896" indent="-256032" eaLnBrk="1" hangingPunct="1">
              <a:spcBef>
                <a:spcPts val="600"/>
              </a:spcBef>
              <a:buFont typeface="Arial"/>
              <a:buChar char="•"/>
            </a:pPr>
            <a:r>
              <a:rPr lang="en-US" dirty="0">
                <a:latin typeface="Calibri" charset="0"/>
              </a:rPr>
              <a:t>Real-time management of profiles</a:t>
            </a:r>
          </a:p>
          <a:p>
            <a:pPr marL="310896" indent="-256032" eaLnBrk="1" hangingPunct="1">
              <a:spcBef>
                <a:spcPts val="600"/>
              </a:spcBef>
              <a:buFont typeface="Arial"/>
              <a:buChar char="•"/>
            </a:pPr>
            <a:r>
              <a:rPr lang="en-US" dirty="0" smtClean="0">
                <a:latin typeface="Calibri" charset="0"/>
              </a:rPr>
              <a:t>No </a:t>
            </a:r>
            <a:r>
              <a:rPr lang="en-US" dirty="0">
                <a:latin typeface="Calibri" charset="0"/>
              </a:rPr>
              <a:t>additional hosting fee if the library also subscribes</a:t>
            </a:r>
          </a:p>
          <a:p>
            <a:pPr marL="310896" indent="-256032" eaLnBrk="1" hangingPunct="1">
              <a:spcBef>
                <a:spcPts val="600"/>
              </a:spcBef>
              <a:buFont typeface="Arial"/>
              <a:buChar char="•"/>
            </a:pPr>
            <a:r>
              <a:rPr lang="en-US" dirty="0">
                <a:latin typeface="Calibri" charset="0"/>
              </a:rPr>
              <a:t>Free MARC </a:t>
            </a:r>
            <a:r>
              <a:rPr lang="en-US" dirty="0" smtClean="0">
                <a:latin typeface="Calibri" charset="0"/>
              </a:rPr>
              <a:t>records</a:t>
            </a:r>
            <a:endParaRPr lang="en-US" i="1" dirty="0">
              <a:latin typeface="Calibri" charset="0"/>
            </a:endParaRPr>
          </a:p>
          <a:p>
            <a:pPr marL="57150" indent="0" eaLnBrk="1" hangingPunct="1">
              <a:buFont typeface="Arial" charset="0"/>
              <a:buNone/>
            </a:pPr>
            <a:endParaRPr lang="en-US" sz="2800" dirty="0">
              <a:latin typeface="Calibri" charset="0"/>
            </a:endParaRPr>
          </a:p>
        </p:txBody>
      </p:sp>
      <p:sp>
        <p:nvSpPr>
          <p:cNvPr id="6" name="Rectangle 2"/>
          <p:cNvSpPr txBox="1">
            <a:spLocks/>
          </p:cNvSpPr>
          <p:nvPr/>
        </p:nvSpPr>
        <p:spPr>
          <a:xfrm>
            <a:off x="-22225" y="-76200"/>
            <a:ext cx="6499225" cy="1026663"/>
          </a:xfrm>
          <a:prstGeom prst="rect">
            <a:avLst/>
          </a:prstGeom>
        </p:spPr>
        <p:txBody>
          <a:bodyPr/>
          <a:lstStyle>
            <a:lvl1pPr algn="l" rtl="0" eaLnBrk="0" fontAlgn="base" hangingPunct="0">
              <a:spcBef>
                <a:spcPct val="0"/>
              </a:spcBef>
              <a:spcAft>
                <a:spcPct val="0"/>
              </a:spcAft>
              <a:defRPr sz="3200" b="1">
                <a:solidFill>
                  <a:schemeClr val="tx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a:lstStyle>
          <a:p>
            <a:pPr eaLnBrk="1" hangingPunct="1"/>
            <a:r>
              <a:rPr lang="en-US" dirty="0"/>
              <a:t>Data </a:t>
            </a:r>
            <a:r>
              <a:rPr lang="en-US" dirty="0" smtClean="0"/>
              <a:t>Collection</a:t>
            </a:r>
            <a:r>
              <a:rPr lang="en-US" dirty="0">
                <a:solidFill>
                  <a:schemeClr val="tx1"/>
                </a:solidFill>
                <a:latin typeface="Calibri" charset="0"/>
              </a:rPr>
              <a:t/>
            </a:r>
            <a:br>
              <a:rPr lang="en-US" dirty="0">
                <a:solidFill>
                  <a:schemeClr val="tx1"/>
                </a:solidFill>
                <a:latin typeface="Calibri" charset="0"/>
              </a:rPr>
            </a:br>
            <a:r>
              <a:rPr lang="en-US" dirty="0" smtClean="0">
                <a:solidFill>
                  <a:schemeClr val="tx1"/>
                </a:solidFill>
                <a:latin typeface="Calibri" charset="0"/>
              </a:rPr>
              <a:t>EBRARY Patron </a:t>
            </a:r>
            <a:r>
              <a:rPr lang="en-US" dirty="0">
                <a:solidFill>
                  <a:schemeClr val="tx1"/>
                </a:solidFill>
                <a:latin typeface="Calibri" charset="0"/>
              </a:rPr>
              <a:t>Driven </a:t>
            </a:r>
            <a:r>
              <a:rPr lang="en-US" dirty="0" smtClean="0">
                <a:solidFill>
                  <a:schemeClr val="tx1"/>
                </a:solidFill>
                <a:latin typeface="Calibri" charset="0"/>
              </a:rPr>
              <a:t>Acquisition</a:t>
            </a:r>
            <a:endParaRPr lang="en-US" dirty="0">
              <a:solidFill>
                <a:schemeClr val="tx1"/>
              </a:solidFill>
              <a:latin typeface="Calibri" charset="0"/>
            </a:endParaRPr>
          </a:p>
          <a:p>
            <a:pPr eaLnBrk="1" hangingPunct="1"/>
            <a:endParaRPr lang="en-US" dirty="0">
              <a:solidFill>
                <a:schemeClr val="tx1"/>
              </a:solidFill>
              <a:latin typeface="Calibri" charset="0"/>
            </a:endParaRPr>
          </a:p>
        </p:txBody>
      </p:sp>
      <p:pic>
        <p:nvPicPr>
          <p:cNvPr id="7" name="ebrary_Logo.png" descr="/Users/Eric/Desktop/Phire/ProQuest CSA/_PPT_Materials/Logos/ebrary_Logo.png"/>
          <p:cNvPicPr>
            <a:picLocks noChangeAspect="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6248400" y="16237"/>
            <a:ext cx="289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9" name="Group 17"/>
          <p:cNvGrpSpPr>
            <a:grpSpLocks/>
          </p:cNvGrpSpPr>
          <p:nvPr/>
        </p:nvGrpSpPr>
        <p:grpSpPr bwMode="auto">
          <a:xfrm>
            <a:off x="9525" y="5130800"/>
            <a:ext cx="9115425" cy="1498600"/>
            <a:chOff x="9525" y="3757909"/>
            <a:chExt cx="9115425" cy="1497837"/>
          </a:xfrm>
        </p:grpSpPr>
        <p:sp>
          <p:nvSpPr>
            <p:cNvPr id="10" name="TextBox 9"/>
            <p:cNvSpPr txBox="1">
              <a:spLocks noChangeArrowheads="1"/>
            </p:cNvSpPr>
            <p:nvPr/>
          </p:nvSpPr>
          <p:spPr bwMode="auto">
            <a:xfrm>
              <a:off x="9525" y="4181555"/>
              <a:ext cx="1847850" cy="645784"/>
            </a:xfrm>
            <a:prstGeom prst="rect">
              <a:avLst/>
            </a:prstGeom>
            <a:gradFill rotWithShape="0">
              <a:gsLst>
                <a:gs pos="0">
                  <a:srgbClr val="D7E6FF">
                    <a:alpha val="50000"/>
                  </a:srgbClr>
                </a:gs>
                <a:gs pos="83000">
                  <a:srgbClr val="D7E6FF">
                    <a:alpha val="91500"/>
                  </a:srgbClr>
                </a:gs>
                <a:gs pos="100000">
                  <a:srgbClr val="17375E"/>
                </a:gs>
              </a:gsLst>
              <a:lin ang="5400000"/>
            </a:gradFill>
            <a:ln>
              <a:noFill/>
            </a:ln>
            <a:effectLst>
              <a:outerShdw blurRad="50800" dist="38100" dir="8100000" algn="tr"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defRPr>
                  <a:latin typeface="+mj-lt"/>
                </a:defRPr>
              </a:lvl1pPr>
            </a:lstStyle>
            <a:p>
              <a:pPr>
                <a:defRPr/>
              </a:pPr>
              <a:r>
                <a:rPr lang="en-US" sz="1800" b="1" dirty="0" smtClean="0">
                  <a:latin typeface="Calibri"/>
                  <a:ea typeface="+mn-ea"/>
                  <a:cs typeface="Calibri"/>
                </a:rPr>
                <a:t>Non-owned titles selected</a:t>
              </a:r>
            </a:p>
          </p:txBody>
        </p:sp>
        <p:sp>
          <p:nvSpPr>
            <p:cNvPr id="11" name="TextBox 10"/>
            <p:cNvSpPr txBox="1">
              <a:spLocks noChangeArrowheads="1"/>
            </p:cNvSpPr>
            <p:nvPr/>
          </p:nvSpPr>
          <p:spPr bwMode="auto">
            <a:xfrm>
              <a:off x="2249488" y="3757909"/>
              <a:ext cx="2114550" cy="645783"/>
            </a:xfrm>
            <a:prstGeom prst="rect">
              <a:avLst/>
            </a:prstGeom>
            <a:gradFill rotWithShape="0">
              <a:gsLst>
                <a:gs pos="0">
                  <a:srgbClr val="D7E6FF">
                    <a:alpha val="50000"/>
                  </a:srgbClr>
                </a:gs>
                <a:gs pos="83000">
                  <a:srgbClr val="D7E6FF">
                    <a:alpha val="91500"/>
                  </a:srgbClr>
                </a:gs>
                <a:gs pos="100000">
                  <a:srgbClr val="17375E"/>
                </a:gs>
              </a:gsLst>
              <a:lin ang="5400000"/>
            </a:gradFill>
            <a:ln>
              <a:noFill/>
            </a:ln>
            <a:effectLst>
              <a:outerShdw blurRad="50800" dist="38100" dir="8100000" algn="tr"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defRPr/>
              </a:pPr>
              <a:r>
                <a:rPr lang="en-US" sz="1800" b="1" dirty="0">
                  <a:latin typeface="Calibri"/>
                  <a:ea typeface="+mn-ea"/>
                  <a:cs typeface="Calibri"/>
                </a:rPr>
                <a:t>Free MARC records Provided</a:t>
              </a:r>
            </a:p>
          </p:txBody>
        </p:sp>
        <p:sp>
          <p:nvSpPr>
            <p:cNvPr id="12" name="TextBox 11"/>
            <p:cNvSpPr txBox="1">
              <a:spLocks noChangeArrowheads="1"/>
            </p:cNvSpPr>
            <p:nvPr/>
          </p:nvSpPr>
          <p:spPr bwMode="auto">
            <a:xfrm>
              <a:off x="2259013" y="4609962"/>
              <a:ext cx="2114550" cy="645784"/>
            </a:xfrm>
            <a:prstGeom prst="rect">
              <a:avLst/>
            </a:prstGeom>
            <a:gradFill rotWithShape="0">
              <a:gsLst>
                <a:gs pos="0">
                  <a:srgbClr val="D7E6FF">
                    <a:alpha val="50000"/>
                  </a:srgbClr>
                </a:gs>
                <a:gs pos="83000">
                  <a:srgbClr val="D7E6FF">
                    <a:alpha val="91500"/>
                  </a:srgbClr>
                </a:gs>
                <a:gs pos="100000">
                  <a:srgbClr val="17375E"/>
                </a:gs>
              </a:gsLst>
              <a:lin ang="5400000"/>
            </a:gradFill>
            <a:ln>
              <a:noFill/>
            </a:ln>
            <a:effectLst>
              <a:outerShdw blurRad="50800" dist="38100" dir="8100000" algn="tr"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charset="0"/>
                  <a:ea typeface="ＭＳ Ｐゴシック" charset="0"/>
                  <a:cs typeface="ＭＳ Ｐゴシック" charset="0"/>
                </a:defRPr>
              </a:lvl1pPr>
              <a:lvl2pPr marL="742950" indent="-285750" eaLnBrk="0" hangingPunct="0">
                <a:defRPr sz="3200" b="1">
                  <a:solidFill>
                    <a:schemeClr val="tx1"/>
                  </a:solidFill>
                  <a:latin typeface="Arial" charset="0"/>
                  <a:ea typeface="ＭＳ Ｐゴシック" charset="0"/>
                </a:defRPr>
              </a:lvl2pPr>
              <a:lvl3pPr marL="1143000" indent="-228600" eaLnBrk="0" hangingPunct="0">
                <a:defRPr sz="3200" b="1">
                  <a:solidFill>
                    <a:schemeClr val="tx1"/>
                  </a:solidFill>
                  <a:latin typeface="Arial" charset="0"/>
                  <a:ea typeface="ＭＳ Ｐゴシック" charset="0"/>
                </a:defRPr>
              </a:lvl3pPr>
              <a:lvl4pPr marL="1600200" indent="-228600" eaLnBrk="0" hangingPunct="0">
                <a:defRPr sz="3200" b="1">
                  <a:solidFill>
                    <a:schemeClr val="tx1"/>
                  </a:solidFill>
                  <a:latin typeface="Arial" charset="0"/>
                  <a:ea typeface="ＭＳ Ｐゴシック" charset="0"/>
                </a:defRPr>
              </a:lvl4pPr>
              <a:lvl5pPr marL="2057400" indent="-228600" eaLnBrk="0" hangingPunct="0">
                <a:defRPr sz="3200" b="1">
                  <a:solidFill>
                    <a:schemeClr val="tx1"/>
                  </a:solidFill>
                  <a:latin typeface="Arial" charset="0"/>
                  <a:ea typeface="ＭＳ Ｐゴシック" charset="0"/>
                </a:defRPr>
              </a:lvl5pPr>
              <a:lvl6pPr marL="2514600" indent="-228600" eaLnBrk="0" fontAlgn="base" hangingPunct="0">
                <a:spcBef>
                  <a:spcPct val="0"/>
                </a:spcBef>
                <a:spcAft>
                  <a:spcPct val="0"/>
                </a:spcAft>
                <a:defRPr sz="3200" b="1">
                  <a:solidFill>
                    <a:schemeClr val="tx1"/>
                  </a:solidFill>
                  <a:latin typeface="Arial" charset="0"/>
                  <a:ea typeface="ＭＳ Ｐゴシック" charset="0"/>
                </a:defRPr>
              </a:lvl6pPr>
              <a:lvl7pPr marL="2971800" indent="-228600" eaLnBrk="0" fontAlgn="base" hangingPunct="0">
                <a:spcBef>
                  <a:spcPct val="0"/>
                </a:spcBef>
                <a:spcAft>
                  <a:spcPct val="0"/>
                </a:spcAft>
                <a:defRPr sz="3200" b="1">
                  <a:solidFill>
                    <a:schemeClr val="tx1"/>
                  </a:solidFill>
                  <a:latin typeface="Arial" charset="0"/>
                  <a:ea typeface="ＭＳ Ｐゴシック" charset="0"/>
                </a:defRPr>
              </a:lvl7pPr>
              <a:lvl8pPr marL="3429000" indent="-228600" eaLnBrk="0" fontAlgn="base" hangingPunct="0">
                <a:spcBef>
                  <a:spcPct val="0"/>
                </a:spcBef>
                <a:spcAft>
                  <a:spcPct val="0"/>
                </a:spcAft>
                <a:defRPr sz="3200" b="1">
                  <a:solidFill>
                    <a:schemeClr val="tx1"/>
                  </a:solidFill>
                  <a:latin typeface="Arial" charset="0"/>
                  <a:ea typeface="ＭＳ Ｐゴシック" charset="0"/>
                </a:defRPr>
              </a:lvl8pPr>
              <a:lvl9pPr marL="3886200" indent="-228600" eaLnBrk="0" fontAlgn="base" hangingPunct="0">
                <a:spcBef>
                  <a:spcPct val="0"/>
                </a:spcBef>
                <a:spcAft>
                  <a:spcPct val="0"/>
                </a:spcAft>
                <a:defRPr sz="3200" b="1">
                  <a:solidFill>
                    <a:schemeClr val="tx1"/>
                  </a:solidFill>
                  <a:latin typeface="Arial" charset="0"/>
                  <a:ea typeface="ＭＳ Ｐゴシック" charset="0"/>
                </a:defRPr>
              </a:lvl9pPr>
            </a:lstStyle>
            <a:p>
              <a:pPr algn="ctr" eaLnBrk="1" hangingPunct="1">
                <a:defRPr/>
              </a:pPr>
              <a:r>
                <a:rPr lang="en-US" sz="1800" dirty="0" smtClean="0">
                  <a:latin typeface="Calibri"/>
                  <a:cs typeface="Calibri"/>
                </a:rPr>
                <a:t>Titles enabled on Library </a:t>
              </a:r>
              <a:r>
                <a:rPr lang="ja-JP" altLang="en-US" sz="1800" dirty="0" smtClean="0">
                  <a:latin typeface="Calibri"/>
                  <a:cs typeface="Calibri"/>
                </a:rPr>
                <a:t>‘</a:t>
              </a:r>
              <a:r>
                <a:rPr lang="en-US" sz="1800" dirty="0" smtClean="0">
                  <a:latin typeface="Calibri"/>
                  <a:cs typeface="Calibri"/>
                </a:rPr>
                <a:t>channel</a:t>
              </a:r>
              <a:r>
                <a:rPr lang="ja-JP" altLang="en-US" sz="1800" dirty="0" smtClean="0">
                  <a:latin typeface="Calibri" charset="0"/>
                </a:rPr>
                <a:t>’</a:t>
              </a:r>
              <a:endParaRPr lang="en-US" sz="1800" dirty="0" smtClean="0">
                <a:latin typeface="Calibri" charset="0"/>
              </a:endParaRPr>
            </a:p>
          </p:txBody>
        </p:sp>
        <p:sp>
          <p:nvSpPr>
            <p:cNvPr id="13" name="TextBox 12"/>
            <p:cNvSpPr txBox="1">
              <a:spLocks noChangeArrowheads="1"/>
            </p:cNvSpPr>
            <p:nvPr/>
          </p:nvSpPr>
          <p:spPr bwMode="auto">
            <a:xfrm>
              <a:off x="4826000" y="4176796"/>
              <a:ext cx="1879600" cy="645783"/>
            </a:xfrm>
            <a:prstGeom prst="rect">
              <a:avLst/>
            </a:prstGeom>
            <a:gradFill rotWithShape="0">
              <a:gsLst>
                <a:gs pos="0">
                  <a:srgbClr val="D7E6FF">
                    <a:alpha val="50000"/>
                  </a:srgbClr>
                </a:gs>
                <a:gs pos="83000">
                  <a:srgbClr val="D7E6FF">
                    <a:alpha val="91500"/>
                  </a:srgbClr>
                </a:gs>
                <a:gs pos="100000">
                  <a:srgbClr val="17375E"/>
                </a:gs>
              </a:gsLst>
              <a:lin ang="5400000"/>
            </a:gradFill>
            <a:ln>
              <a:noFill/>
            </a:ln>
            <a:effectLst>
              <a:outerShdw blurRad="50800" dist="38100" dir="8100000" algn="tr"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200" b="1">
                  <a:solidFill>
                    <a:schemeClr val="tx1"/>
                  </a:solidFill>
                  <a:latin typeface="Arial" charset="0"/>
                  <a:ea typeface="ＭＳ Ｐゴシック" charset="0"/>
                  <a:cs typeface="ＭＳ Ｐゴシック" charset="0"/>
                </a:defRPr>
              </a:lvl1pPr>
              <a:lvl2pPr marL="742950" indent="-285750" eaLnBrk="0" hangingPunct="0">
                <a:defRPr sz="3200" b="1">
                  <a:solidFill>
                    <a:schemeClr val="tx1"/>
                  </a:solidFill>
                  <a:latin typeface="Arial" charset="0"/>
                  <a:ea typeface="ＭＳ Ｐゴシック" charset="0"/>
                </a:defRPr>
              </a:lvl2pPr>
              <a:lvl3pPr marL="1143000" indent="-228600" eaLnBrk="0" hangingPunct="0">
                <a:defRPr sz="3200" b="1">
                  <a:solidFill>
                    <a:schemeClr val="tx1"/>
                  </a:solidFill>
                  <a:latin typeface="Arial" charset="0"/>
                  <a:ea typeface="ＭＳ Ｐゴシック" charset="0"/>
                </a:defRPr>
              </a:lvl3pPr>
              <a:lvl4pPr marL="1600200" indent="-228600" eaLnBrk="0" hangingPunct="0">
                <a:defRPr sz="3200" b="1">
                  <a:solidFill>
                    <a:schemeClr val="tx1"/>
                  </a:solidFill>
                  <a:latin typeface="Arial" charset="0"/>
                  <a:ea typeface="ＭＳ Ｐゴシック" charset="0"/>
                </a:defRPr>
              </a:lvl4pPr>
              <a:lvl5pPr marL="2057400" indent="-228600" eaLnBrk="0" hangingPunct="0">
                <a:defRPr sz="3200" b="1">
                  <a:solidFill>
                    <a:schemeClr val="tx1"/>
                  </a:solidFill>
                  <a:latin typeface="Arial" charset="0"/>
                  <a:ea typeface="ＭＳ Ｐゴシック" charset="0"/>
                </a:defRPr>
              </a:lvl5pPr>
              <a:lvl6pPr marL="2514600" indent="-228600" eaLnBrk="0" fontAlgn="base" hangingPunct="0">
                <a:spcBef>
                  <a:spcPct val="0"/>
                </a:spcBef>
                <a:spcAft>
                  <a:spcPct val="0"/>
                </a:spcAft>
                <a:defRPr sz="3200" b="1">
                  <a:solidFill>
                    <a:schemeClr val="tx1"/>
                  </a:solidFill>
                  <a:latin typeface="Arial" charset="0"/>
                  <a:ea typeface="ＭＳ Ｐゴシック" charset="0"/>
                </a:defRPr>
              </a:lvl6pPr>
              <a:lvl7pPr marL="2971800" indent="-228600" eaLnBrk="0" fontAlgn="base" hangingPunct="0">
                <a:spcBef>
                  <a:spcPct val="0"/>
                </a:spcBef>
                <a:spcAft>
                  <a:spcPct val="0"/>
                </a:spcAft>
                <a:defRPr sz="3200" b="1">
                  <a:solidFill>
                    <a:schemeClr val="tx1"/>
                  </a:solidFill>
                  <a:latin typeface="Arial" charset="0"/>
                  <a:ea typeface="ＭＳ Ｐゴシック" charset="0"/>
                </a:defRPr>
              </a:lvl7pPr>
              <a:lvl8pPr marL="3429000" indent="-228600" eaLnBrk="0" fontAlgn="base" hangingPunct="0">
                <a:spcBef>
                  <a:spcPct val="0"/>
                </a:spcBef>
                <a:spcAft>
                  <a:spcPct val="0"/>
                </a:spcAft>
                <a:defRPr sz="3200" b="1">
                  <a:solidFill>
                    <a:schemeClr val="tx1"/>
                  </a:solidFill>
                  <a:latin typeface="Arial" charset="0"/>
                  <a:ea typeface="ＭＳ Ｐゴシック" charset="0"/>
                </a:defRPr>
              </a:lvl8pPr>
              <a:lvl9pPr marL="3886200" indent="-228600" eaLnBrk="0" fontAlgn="base" hangingPunct="0">
                <a:spcBef>
                  <a:spcPct val="0"/>
                </a:spcBef>
                <a:spcAft>
                  <a:spcPct val="0"/>
                </a:spcAft>
                <a:defRPr sz="3200" b="1">
                  <a:solidFill>
                    <a:schemeClr val="tx1"/>
                  </a:solidFill>
                  <a:latin typeface="Arial" charset="0"/>
                  <a:ea typeface="ＭＳ Ｐゴシック" charset="0"/>
                </a:defRPr>
              </a:lvl9pPr>
            </a:lstStyle>
            <a:p>
              <a:pPr algn="ctr" eaLnBrk="1" hangingPunct="1">
                <a:defRPr/>
              </a:pPr>
              <a:r>
                <a:rPr lang="en-US" sz="1800" dirty="0" smtClean="0">
                  <a:latin typeface="Calibri" charset="0"/>
                </a:rPr>
                <a:t>Patrons </a:t>
              </a:r>
              <a:r>
                <a:rPr lang="ja-JP" altLang="en-US" sz="1800" dirty="0" smtClean="0">
                  <a:latin typeface="Calibri" charset="0"/>
                </a:rPr>
                <a:t>‘</a:t>
              </a:r>
              <a:r>
                <a:rPr lang="en-US" sz="1800" dirty="0" smtClean="0">
                  <a:latin typeface="Calibri" charset="0"/>
                </a:rPr>
                <a:t>trigger</a:t>
              </a:r>
              <a:r>
                <a:rPr lang="ja-JP" altLang="en-US" sz="1800" dirty="0" smtClean="0">
                  <a:latin typeface="Calibri" charset="0"/>
                </a:rPr>
                <a:t>’</a:t>
              </a:r>
              <a:r>
                <a:rPr lang="en-US" sz="1800" dirty="0" smtClean="0">
                  <a:latin typeface="Calibri" charset="0"/>
                </a:rPr>
                <a:t> some titles</a:t>
              </a:r>
            </a:p>
          </p:txBody>
        </p:sp>
        <p:sp>
          <p:nvSpPr>
            <p:cNvPr id="14" name="TextBox 13"/>
            <p:cNvSpPr txBox="1">
              <a:spLocks noChangeArrowheads="1"/>
            </p:cNvSpPr>
            <p:nvPr/>
          </p:nvSpPr>
          <p:spPr bwMode="auto">
            <a:xfrm>
              <a:off x="7143750" y="4037167"/>
              <a:ext cx="1981200" cy="922860"/>
            </a:xfrm>
            <a:prstGeom prst="rect">
              <a:avLst/>
            </a:prstGeom>
            <a:gradFill rotWithShape="0">
              <a:gsLst>
                <a:gs pos="0">
                  <a:srgbClr val="D7E6FF">
                    <a:alpha val="50000"/>
                  </a:srgbClr>
                </a:gs>
                <a:gs pos="83000">
                  <a:srgbClr val="D7E6FF">
                    <a:alpha val="91500"/>
                  </a:srgbClr>
                </a:gs>
                <a:gs pos="100000">
                  <a:srgbClr val="17375E"/>
                </a:gs>
              </a:gsLst>
              <a:lin ang="5400000"/>
            </a:gradFill>
            <a:ln>
              <a:noFill/>
            </a:ln>
            <a:effectLst>
              <a:outerShdw blurRad="50800" dist="38100" dir="8100000" algn="tr" rotWithShape="0">
                <a:srgbClr val="000000">
                  <a:alpha val="39998"/>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a:defRPr>
                  <a:latin typeface="+mj-lt"/>
                </a:defRPr>
              </a:lvl1pPr>
            </a:lstStyle>
            <a:p>
              <a:pPr>
                <a:defRPr/>
              </a:pPr>
              <a:r>
                <a:rPr lang="en-US" sz="1800" b="1" dirty="0" smtClean="0">
                  <a:ea typeface="+mn-ea"/>
                  <a:cs typeface="+mn-cs"/>
                </a:rPr>
                <a:t>Library is invoiced for triggered titles</a:t>
              </a:r>
            </a:p>
          </p:txBody>
        </p:sp>
        <p:sp>
          <p:nvSpPr>
            <p:cNvPr id="15" name="Right Arrow 14"/>
            <p:cNvSpPr>
              <a:spLocks noChangeArrowheads="1"/>
            </p:cNvSpPr>
            <p:nvPr/>
          </p:nvSpPr>
          <p:spPr bwMode="auto">
            <a:xfrm>
              <a:off x="4325938" y="4295797"/>
              <a:ext cx="471487" cy="418887"/>
            </a:xfrm>
            <a:prstGeom prst="rightArrow">
              <a:avLst>
                <a:gd name="adj1" fmla="val 50000"/>
                <a:gd name="adj2" fmla="val 49999"/>
              </a:avLst>
            </a:prstGeom>
            <a:gradFill rotWithShape="1">
              <a:gsLst>
                <a:gs pos="0">
                  <a:srgbClr val="9BC1FF"/>
                </a:gs>
                <a:gs pos="50000">
                  <a:srgbClr val="000000"/>
                </a:gs>
                <a:gs pos="100000">
                  <a:srgbClr val="000000"/>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endParaRPr lang="en-US" sz="1800">
                <a:solidFill>
                  <a:srgbClr val="FFFFFF"/>
                </a:solidFill>
                <a:latin typeface="Calibri" charset="0"/>
              </a:endParaRPr>
            </a:p>
          </p:txBody>
        </p:sp>
        <p:sp>
          <p:nvSpPr>
            <p:cNvPr id="16" name="Right Arrow 15"/>
            <p:cNvSpPr>
              <a:spLocks noChangeArrowheads="1"/>
            </p:cNvSpPr>
            <p:nvPr/>
          </p:nvSpPr>
          <p:spPr bwMode="auto">
            <a:xfrm>
              <a:off x="6653213" y="4295797"/>
              <a:ext cx="471487" cy="418887"/>
            </a:xfrm>
            <a:prstGeom prst="rightArrow">
              <a:avLst>
                <a:gd name="adj1" fmla="val 50000"/>
                <a:gd name="adj2" fmla="val 49999"/>
              </a:avLst>
            </a:prstGeom>
            <a:gradFill rotWithShape="1">
              <a:gsLst>
                <a:gs pos="0">
                  <a:srgbClr val="9BC1FF"/>
                </a:gs>
                <a:gs pos="50000">
                  <a:srgbClr val="000000"/>
                </a:gs>
                <a:gs pos="100000">
                  <a:srgbClr val="000000"/>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endParaRPr lang="en-US" sz="1800">
                <a:solidFill>
                  <a:srgbClr val="FFFFFF"/>
                </a:solidFill>
                <a:latin typeface="Calibri" charset="0"/>
              </a:endParaRPr>
            </a:p>
          </p:txBody>
        </p:sp>
        <p:sp>
          <p:nvSpPr>
            <p:cNvPr id="17" name="Right Arrow 16"/>
            <p:cNvSpPr>
              <a:spLocks noChangeArrowheads="1"/>
            </p:cNvSpPr>
            <p:nvPr/>
          </p:nvSpPr>
          <p:spPr bwMode="auto">
            <a:xfrm>
              <a:off x="1819275" y="4295797"/>
              <a:ext cx="471488" cy="418887"/>
            </a:xfrm>
            <a:prstGeom prst="rightArrow">
              <a:avLst>
                <a:gd name="adj1" fmla="val 50000"/>
                <a:gd name="adj2" fmla="val 49999"/>
              </a:avLst>
            </a:prstGeom>
            <a:gradFill rotWithShape="1">
              <a:gsLst>
                <a:gs pos="0">
                  <a:srgbClr val="9BC1FF"/>
                </a:gs>
                <a:gs pos="50000">
                  <a:srgbClr val="000000"/>
                </a:gs>
                <a:gs pos="100000">
                  <a:srgbClr val="000000"/>
                </a:gs>
              </a:gsLst>
              <a:lin ang="5400000"/>
            </a:gradFill>
            <a:ln w="9525">
              <a:solidFill>
                <a:srgbClr val="4A7EBB"/>
              </a:solidFill>
              <a:miter lim="800000"/>
              <a:headEnd/>
              <a:tailEnd/>
            </a:ln>
            <a:effectLst>
              <a:outerShdw blurRad="40000" dist="23000" dir="5400000" rotWithShape="0">
                <a:srgbClr val="000000">
                  <a:alpha val="34998"/>
                </a:srgbClr>
              </a:outerShdw>
            </a:effectLst>
          </p:spPr>
          <p:txBody>
            <a:bodyPr anchor="ctr"/>
            <a:lstStyle/>
            <a:p>
              <a:pPr algn="ctr">
                <a:defRPr/>
              </a:pPr>
              <a:endParaRPr lang="en-US" sz="1800">
                <a:solidFill>
                  <a:srgbClr val="FFFFFF"/>
                </a:solidFill>
                <a:latin typeface="Calibri" charset="0"/>
              </a:endParaRPr>
            </a:p>
          </p:txBody>
        </p:sp>
      </p:grpSp>
    </p:spTree>
    <p:extLst>
      <p:ext uri="{BB962C8B-B14F-4D97-AF65-F5344CB8AC3E}">
        <p14:creationId xmlns:p14="http://schemas.microsoft.com/office/powerpoint/2010/main" val="1721212895"/>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ChangeArrowheads="1"/>
          </p:cNvSpPr>
          <p:nvPr/>
        </p:nvSpPr>
        <p:spPr bwMode="auto">
          <a:xfrm>
            <a:off x="228600" y="1371600"/>
            <a:ext cx="8839200" cy="259080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lnSpc>
                <a:spcPct val="80000"/>
              </a:lnSpc>
              <a:spcBef>
                <a:spcPct val="20000"/>
              </a:spcBef>
              <a:defRPr/>
            </a:pPr>
            <a:r>
              <a:rPr lang="en-US" dirty="0" smtClean="0">
                <a:solidFill>
                  <a:srgbClr val="333333"/>
                </a:solidFill>
                <a:latin typeface="Calibri" charset="0"/>
              </a:rPr>
              <a:t>	</a:t>
            </a:r>
            <a:r>
              <a:rPr lang="en-US" u="sng" dirty="0" smtClean="0">
                <a:solidFill>
                  <a:srgbClr val="333333"/>
                </a:solidFill>
                <a:latin typeface="Calibri" charset="0"/>
              </a:rPr>
              <a:t>DASH</a:t>
            </a:r>
            <a:r>
              <a:rPr lang="en-US" u="sng" dirty="0">
                <a:solidFill>
                  <a:srgbClr val="333333"/>
                </a:solidFill>
                <a:latin typeface="Calibri" charset="0"/>
              </a:rPr>
              <a:t>!™ (Data Sharing, Fast) </a:t>
            </a:r>
            <a:endParaRPr lang="en-US" u="sng" dirty="0" smtClean="0">
              <a:latin typeface="Calibri" charset="0"/>
              <a:cs typeface="Arial" charset="0"/>
            </a:endParaRPr>
          </a:p>
          <a:p>
            <a:pPr marL="342900" indent="-342900">
              <a:lnSpc>
                <a:spcPct val="80000"/>
              </a:lnSpc>
              <a:spcBef>
                <a:spcPct val="20000"/>
              </a:spcBef>
              <a:buFont typeface="Arial" charset="0"/>
              <a:buChar char="•"/>
              <a:defRPr/>
            </a:pPr>
            <a:endParaRPr lang="en-US" sz="1100" dirty="0">
              <a:latin typeface="Calibri" charset="0"/>
              <a:cs typeface="Arial" charset="0"/>
            </a:endParaRPr>
          </a:p>
          <a:p>
            <a:pPr marL="342900" indent="-342900">
              <a:lnSpc>
                <a:spcPct val="80000"/>
              </a:lnSpc>
              <a:spcBef>
                <a:spcPct val="20000"/>
              </a:spcBef>
              <a:buFont typeface="Arial" charset="0"/>
              <a:buChar char="•"/>
              <a:defRPr/>
            </a:pPr>
            <a:r>
              <a:rPr lang="en-US" dirty="0" smtClean="0">
                <a:latin typeface="Calibri" charset="0"/>
                <a:cs typeface="Arial" charset="0"/>
              </a:rPr>
              <a:t>Easily </a:t>
            </a:r>
            <a:r>
              <a:rPr lang="en-US" dirty="0">
                <a:latin typeface="Calibri" charset="0"/>
                <a:cs typeface="Arial" charset="0"/>
              </a:rPr>
              <a:t>and cost-effectively transform your electronic </a:t>
            </a:r>
            <a:r>
              <a:rPr lang="en-US" i="1" dirty="0">
                <a:latin typeface="Calibri" charset="0"/>
                <a:cs typeface="Arial" charset="0"/>
              </a:rPr>
              <a:t>documents</a:t>
            </a:r>
            <a:r>
              <a:rPr lang="en-US" dirty="0">
                <a:latin typeface="Calibri" charset="0"/>
                <a:cs typeface="Arial" charset="0"/>
              </a:rPr>
              <a:t> into a highly discoverable database of </a:t>
            </a:r>
            <a:r>
              <a:rPr lang="en-US" i="1" dirty="0">
                <a:latin typeface="Calibri" charset="0"/>
                <a:cs typeface="Arial" charset="0"/>
              </a:rPr>
              <a:t>information</a:t>
            </a:r>
          </a:p>
          <a:p>
            <a:pPr marL="342900" indent="-342900">
              <a:lnSpc>
                <a:spcPct val="80000"/>
              </a:lnSpc>
              <a:spcBef>
                <a:spcPct val="20000"/>
              </a:spcBef>
              <a:buFont typeface="Arial" charset="0"/>
              <a:buChar char="•"/>
              <a:defRPr/>
            </a:pPr>
            <a:r>
              <a:rPr lang="en-US" dirty="0" smtClean="0">
                <a:latin typeface="Calibri" charset="0"/>
                <a:cs typeface="Arial" charset="0"/>
              </a:rPr>
              <a:t>Easy</a:t>
            </a:r>
            <a:r>
              <a:rPr lang="en-US" dirty="0">
                <a:latin typeface="Calibri" charset="0"/>
                <a:cs typeface="Arial" charset="0"/>
              </a:rPr>
              <a:t>, do-it yourself uploading</a:t>
            </a:r>
            <a:r>
              <a:rPr lang="en-US" dirty="0" smtClean="0">
                <a:latin typeface="Calibri" charset="0"/>
                <a:cs typeface="Arial" charset="0"/>
              </a:rPr>
              <a:t>—textbooks, theses </a:t>
            </a:r>
            <a:r>
              <a:rPr lang="en-US" dirty="0">
                <a:latin typeface="Calibri" charset="0"/>
                <a:cs typeface="Arial" charset="0"/>
              </a:rPr>
              <a:t>&amp; dissertations, special collections, yearbooks, etc</a:t>
            </a:r>
            <a:r>
              <a:rPr lang="en-US" dirty="0" smtClean="0">
                <a:latin typeface="Calibri" charset="0"/>
                <a:cs typeface="Arial" charset="0"/>
              </a:rPr>
              <a:t>.</a:t>
            </a:r>
            <a:endParaRPr lang="en-US" dirty="0">
              <a:latin typeface="Calibri" charset="0"/>
              <a:cs typeface="Arial" charset="0"/>
            </a:endParaRPr>
          </a:p>
          <a:p>
            <a:pPr marL="342900" indent="-342900">
              <a:lnSpc>
                <a:spcPct val="80000"/>
              </a:lnSpc>
              <a:spcBef>
                <a:spcPct val="20000"/>
              </a:spcBef>
              <a:buFont typeface="Arial" charset="0"/>
              <a:buChar char="•"/>
              <a:defRPr/>
            </a:pPr>
            <a:r>
              <a:rPr lang="en-US" dirty="0">
                <a:latin typeface="Calibri" charset="0"/>
                <a:cs typeface="Arial" charset="0"/>
              </a:rPr>
              <a:t>Share your DASH! collections with other institutions and freely </a:t>
            </a:r>
            <a:r>
              <a:rPr lang="en-US" dirty="0" smtClean="0">
                <a:latin typeface="Calibri" charset="0"/>
                <a:cs typeface="Arial" charset="0"/>
              </a:rPr>
              <a:t>online</a:t>
            </a:r>
          </a:p>
        </p:txBody>
      </p:sp>
      <p:sp>
        <p:nvSpPr>
          <p:cNvPr id="5" name="Rectangle 2"/>
          <p:cNvSpPr txBox="1">
            <a:spLocks/>
          </p:cNvSpPr>
          <p:nvPr/>
        </p:nvSpPr>
        <p:spPr>
          <a:xfrm>
            <a:off x="0" y="-76200"/>
            <a:ext cx="3984625" cy="950463"/>
          </a:xfrm>
          <a:prstGeom prst="rect">
            <a:avLst/>
          </a:prstGeom>
        </p:spPr>
        <p:txBody>
          <a:bodyPr/>
          <a:lstStyle>
            <a:lvl1pPr algn="l" rtl="0" eaLnBrk="0" fontAlgn="base" hangingPunct="0">
              <a:spcBef>
                <a:spcPct val="0"/>
              </a:spcBef>
              <a:spcAft>
                <a:spcPct val="0"/>
              </a:spcAft>
              <a:defRPr sz="3200" b="1">
                <a:solidFill>
                  <a:schemeClr val="tx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a:lstStyle>
          <a:p>
            <a:pPr eaLnBrk="1" hangingPunct="1"/>
            <a:r>
              <a:rPr lang="en-US" dirty="0"/>
              <a:t>Data Collection</a:t>
            </a:r>
            <a:br>
              <a:rPr lang="en-US" dirty="0"/>
            </a:br>
            <a:r>
              <a:rPr lang="en-US" sz="3000" dirty="0" smtClean="0">
                <a:solidFill>
                  <a:schemeClr val="tx1"/>
                </a:solidFill>
                <a:latin typeface="Calibri" charset="0"/>
              </a:rPr>
              <a:t>EBRARY platform tools</a:t>
            </a:r>
            <a:endParaRPr lang="en-US" sz="3000" dirty="0">
              <a:solidFill>
                <a:schemeClr val="tx1"/>
              </a:solidFill>
              <a:latin typeface="Calibri" charset="0"/>
            </a:endParaRPr>
          </a:p>
        </p:txBody>
      </p:sp>
      <p:pic>
        <p:nvPicPr>
          <p:cNvPr id="6" name="ebrary_Logo.png" descr="/Users/Eric/Desktop/Phire/ProQuest CSA/_PPT_Materials/Logos/ebrary_Logo.png"/>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248400" y="16237"/>
            <a:ext cx="289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noChangeArrowheads="1"/>
          </p:cNvSpPr>
          <p:nvPr/>
        </p:nvSpPr>
        <p:spPr bwMode="auto">
          <a:xfrm>
            <a:off x="228600" y="4419600"/>
            <a:ext cx="8839200" cy="1676400"/>
          </a:xfrm>
          <a:prstGeom prst="rect">
            <a:avLst/>
          </a:prstGeom>
          <a:noFill/>
          <a:ln w="2857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2075" tIns="46038" rIns="92075" bIns="46038"/>
          <a:lstStyle/>
          <a:p>
            <a:pPr>
              <a:lnSpc>
                <a:spcPct val="80000"/>
              </a:lnSpc>
              <a:spcBef>
                <a:spcPct val="20000"/>
              </a:spcBef>
              <a:defRPr/>
            </a:pPr>
            <a:r>
              <a:rPr lang="en-US" dirty="0" smtClean="0">
                <a:solidFill>
                  <a:srgbClr val="333333"/>
                </a:solidFill>
                <a:latin typeface="Calibri" charset="0"/>
              </a:rPr>
              <a:t>	</a:t>
            </a:r>
            <a:r>
              <a:rPr lang="en-US" u="sng" dirty="0" smtClean="0">
                <a:solidFill>
                  <a:srgbClr val="333333"/>
                </a:solidFill>
                <a:latin typeface="Calibri" charset="0"/>
              </a:rPr>
              <a:t>INFOTOOLS</a:t>
            </a:r>
            <a:endParaRPr lang="en-US" u="sng" dirty="0" smtClean="0">
              <a:latin typeface="Calibri" charset="0"/>
              <a:cs typeface="Arial" charset="0"/>
            </a:endParaRPr>
          </a:p>
          <a:p>
            <a:pPr marL="342900" indent="-342900">
              <a:lnSpc>
                <a:spcPct val="80000"/>
              </a:lnSpc>
              <a:spcBef>
                <a:spcPct val="20000"/>
              </a:spcBef>
              <a:buFont typeface="Arial" charset="0"/>
              <a:buChar char="•"/>
              <a:defRPr/>
            </a:pPr>
            <a:endParaRPr lang="en-US" sz="1100" dirty="0">
              <a:latin typeface="Calibri" charset="0"/>
              <a:cs typeface="Arial" charset="0"/>
            </a:endParaRPr>
          </a:p>
          <a:p>
            <a:pPr marL="342900" indent="-342900">
              <a:lnSpc>
                <a:spcPct val="80000"/>
              </a:lnSpc>
              <a:spcBef>
                <a:spcPct val="20000"/>
              </a:spcBef>
              <a:buFont typeface="Arial" charset="0"/>
              <a:buChar char="•"/>
              <a:defRPr/>
            </a:pPr>
            <a:r>
              <a:rPr lang="en-US" dirty="0">
                <a:latin typeface="Calibri" charset="0"/>
                <a:cs typeface="Arial" charset="0"/>
              </a:rPr>
              <a:t>Portal to other online resources</a:t>
            </a:r>
          </a:p>
          <a:p>
            <a:pPr marL="342900" indent="-342900">
              <a:lnSpc>
                <a:spcPct val="80000"/>
              </a:lnSpc>
              <a:spcBef>
                <a:spcPct val="20000"/>
              </a:spcBef>
              <a:buFont typeface="Arial" charset="0"/>
              <a:buChar char="•"/>
              <a:defRPr/>
            </a:pPr>
            <a:r>
              <a:rPr lang="en-US" dirty="0" smtClean="0">
                <a:latin typeface="Calibri" charset="0"/>
                <a:cs typeface="Arial" charset="0"/>
              </a:rPr>
              <a:t>Link </a:t>
            </a:r>
            <a:r>
              <a:rPr lang="en-US" dirty="0">
                <a:latin typeface="Calibri" charset="0"/>
                <a:cs typeface="Arial" charset="0"/>
              </a:rPr>
              <a:t>to 3rd party products and services, extending their value</a:t>
            </a:r>
          </a:p>
          <a:p>
            <a:pPr marL="342900" indent="-342900">
              <a:lnSpc>
                <a:spcPct val="80000"/>
              </a:lnSpc>
              <a:spcBef>
                <a:spcPct val="20000"/>
              </a:spcBef>
              <a:buFont typeface="Arial" charset="0"/>
              <a:buChar char="•"/>
              <a:defRPr/>
            </a:pPr>
            <a:r>
              <a:rPr lang="en-US" dirty="0">
                <a:latin typeface="Calibri" charset="0"/>
                <a:cs typeface="Arial" charset="0"/>
              </a:rPr>
              <a:t>Activated by selecting </a:t>
            </a:r>
            <a:r>
              <a:rPr lang="en-US" dirty="0" smtClean="0">
                <a:latin typeface="Calibri" charset="0"/>
                <a:cs typeface="Arial" charset="0"/>
              </a:rPr>
              <a:t>words</a:t>
            </a:r>
            <a:endParaRPr lang="en-US" dirty="0">
              <a:latin typeface="Calibri" charset="0"/>
              <a:cs typeface="Arial" charset="0"/>
            </a:endParaRPr>
          </a:p>
          <a:p>
            <a:pPr marL="342900" indent="-342900">
              <a:lnSpc>
                <a:spcPct val="80000"/>
              </a:lnSpc>
              <a:spcBef>
                <a:spcPct val="20000"/>
              </a:spcBef>
              <a:buFont typeface="Arial" charset="0"/>
              <a:buChar char="•"/>
              <a:defRPr/>
            </a:pPr>
            <a:endParaRPr lang="en-US" dirty="0">
              <a:latin typeface="Calibri" charset="0"/>
              <a:cs typeface="Arial" charset="0"/>
            </a:endParaRPr>
          </a:p>
        </p:txBody>
      </p:sp>
    </p:spTree>
    <p:extLst>
      <p:ext uri="{BB962C8B-B14F-4D97-AF65-F5344CB8AC3E}">
        <p14:creationId xmlns:p14="http://schemas.microsoft.com/office/powerpoint/2010/main" val="492699420"/>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Box 1"/>
          <p:cNvSpPr txBox="1">
            <a:spLocks noChangeArrowheads="1"/>
          </p:cNvSpPr>
          <p:nvPr/>
        </p:nvSpPr>
        <p:spPr bwMode="auto">
          <a:xfrm>
            <a:off x="609600" y="1066800"/>
            <a:ext cx="8534400" cy="521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6075" indent="-346075" eaLnBrk="0" hangingPunct="0">
              <a:defRPr sz="2400">
                <a:solidFill>
                  <a:schemeClr val="tx1"/>
                </a:solidFill>
                <a:latin typeface="Arial" charset="0"/>
                <a:ea typeface="ＭＳ Ｐゴシック" charset="0"/>
                <a:cs typeface="ＭＳ Ｐゴシック" charset="0"/>
              </a:defRPr>
            </a:lvl1pPr>
            <a:lvl2pPr marL="346075" indent="-346075"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lvl="1" indent="0">
              <a:spcBef>
                <a:spcPts val="600"/>
              </a:spcBef>
              <a:spcAft>
                <a:spcPts val="600"/>
              </a:spcAft>
            </a:pPr>
            <a:r>
              <a:rPr lang="en-US" dirty="0">
                <a:latin typeface="Calibri" charset="0"/>
                <a:cs typeface="Calibri" charset="0"/>
              </a:rPr>
              <a:t>O</a:t>
            </a:r>
            <a:r>
              <a:rPr lang="en-US" dirty="0" smtClean="0">
                <a:latin typeface="Calibri" charset="0"/>
                <a:cs typeface="Calibri" charset="0"/>
              </a:rPr>
              <a:t>ne </a:t>
            </a:r>
            <a:r>
              <a:rPr lang="en-US" dirty="0">
                <a:latin typeface="Calibri" charset="0"/>
                <a:cs typeface="Calibri" charset="0"/>
              </a:rPr>
              <a:t>of the longest-lived and most </a:t>
            </a:r>
            <a:r>
              <a:rPr lang="en-US" dirty="0" smtClean="0">
                <a:latin typeface="Calibri" charset="0"/>
                <a:cs typeface="Calibri" charset="0"/>
              </a:rPr>
              <a:t>prominent collection </a:t>
            </a:r>
            <a:r>
              <a:rPr lang="en-US" dirty="0">
                <a:latin typeface="Calibri" charset="0"/>
                <a:cs typeface="Calibri" charset="0"/>
              </a:rPr>
              <a:t>of </a:t>
            </a:r>
            <a:r>
              <a:rPr lang="en-US" dirty="0" smtClean="0">
                <a:latin typeface="Calibri" charset="0"/>
                <a:cs typeface="Calibri" charset="0"/>
              </a:rPr>
              <a:t>full</a:t>
            </a:r>
            <a:r>
              <a:rPr lang="en-US" dirty="0">
                <a:latin typeface="Calibri" charset="0"/>
                <a:cs typeface="Calibri" charset="0"/>
              </a:rPr>
              <a:t>-text business content, from a wide variety of top publishers </a:t>
            </a:r>
            <a:r>
              <a:rPr lang="en-US" dirty="0" smtClean="0">
                <a:latin typeface="Calibri" charset="0"/>
                <a:cs typeface="Calibri" charset="0"/>
              </a:rPr>
              <a:t>worldwide.</a:t>
            </a:r>
            <a:endParaRPr lang="en-US" dirty="0">
              <a:latin typeface="Calibri" charset="0"/>
              <a:cs typeface="Calibri" charset="0"/>
            </a:endParaRPr>
          </a:p>
          <a:p>
            <a:pPr lvl="1">
              <a:spcBef>
                <a:spcPts val="600"/>
              </a:spcBef>
              <a:spcAft>
                <a:spcPts val="600"/>
              </a:spcAft>
              <a:buFont typeface="Arial" charset="0"/>
              <a:buChar char="•"/>
            </a:pPr>
            <a:r>
              <a:rPr lang="en-US" dirty="0">
                <a:latin typeface="Calibri" charset="0"/>
                <a:cs typeface="Calibri" charset="0"/>
              </a:rPr>
              <a:t>New agreements: </a:t>
            </a:r>
            <a:r>
              <a:rPr lang="en-US" i="1" dirty="0">
                <a:latin typeface="Calibri" charset="0"/>
                <a:cs typeface="Calibri" charset="0"/>
              </a:rPr>
              <a:t>American Economic Association, Palgrave </a:t>
            </a:r>
            <a:r>
              <a:rPr lang="en-US" i="1" dirty="0" err="1">
                <a:latin typeface="Calibri" charset="0"/>
                <a:cs typeface="Calibri" charset="0"/>
              </a:rPr>
              <a:t>Macmilan</a:t>
            </a:r>
            <a:r>
              <a:rPr lang="en-US" i="1" dirty="0">
                <a:latin typeface="Calibri" charset="0"/>
                <a:cs typeface="Calibri" charset="0"/>
              </a:rPr>
              <a:t>, The Economist.</a:t>
            </a:r>
            <a:endParaRPr lang="en-US" b="1" i="1" dirty="0">
              <a:latin typeface="Calibri" charset="0"/>
              <a:cs typeface="Calibri" charset="0"/>
            </a:endParaRPr>
          </a:p>
          <a:p>
            <a:pPr lvl="1">
              <a:spcBef>
                <a:spcPts val="600"/>
              </a:spcBef>
              <a:spcAft>
                <a:spcPts val="600"/>
              </a:spcAft>
              <a:buFont typeface="Arial" charset="0"/>
              <a:buChar char="•"/>
            </a:pPr>
            <a:r>
              <a:rPr lang="en-US" dirty="0">
                <a:latin typeface="Calibri" charset="0"/>
                <a:cs typeface="Calibri" charset="0"/>
              </a:rPr>
              <a:t>Exclusive access to full-text for </a:t>
            </a:r>
            <a:r>
              <a:rPr lang="en-US" i="1" dirty="0">
                <a:latin typeface="Calibri" charset="0"/>
                <a:cs typeface="Calibri" charset="0"/>
              </a:rPr>
              <a:t>the Wall Street Journal </a:t>
            </a:r>
            <a:r>
              <a:rPr lang="en-US" dirty="0">
                <a:latin typeface="Calibri" charset="0"/>
                <a:cs typeface="Calibri" charset="0"/>
              </a:rPr>
              <a:t>and </a:t>
            </a:r>
            <a:r>
              <a:rPr lang="en-US" i="1" dirty="0">
                <a:latin typeface="Calibri" charset="0"/>
                <a:cs typeface="Calibri" charset="0"/>
              </a:rPr>
              <a:t>Financial Times </a:t>
            </a:r>
            <a:r>
              <a:rPr lang="en-US" dirty="0">
                <a:latin typeface="Calibri" charset="0"/>
                <a:cs typeface="Calibri" charset="0"/>
              </a:rPr>
              <a:t>plus a selection full-text global </a:t>
            </a:r>
            <a:r>
              <a:rPr lang="en-US" u="sng" dirty="0">
                <a:latin typeface="Calibri" charset="0"/>
                <a:cs typeface="Calibri" charset="0"/>
              </a:rPr>
              <a:t>daily</a:t>
            </a:r>
            <a:r>
              <a:rPr lang="en-US" dirty="0">
                <a:latin typeface="Calibri" charset="0"/>
                <a:cs typeface="Calibri" charset="0"/>
              </a:rPr>
              <a:t> business newspapers</a:t>
            </a:r>
          </a:p>
          <a:p>
            <a:pPr lvl="1">
              <a:spcBef>
                <a:spcPts val="600"/>
              </a:spcBef>
              <a:spcAft>
                <a:spcPts val="600"/>
              </a:spcAft>
              <a:buFont typeface="Arial" charset="0"/>
              <a:buChar char="•"/>
            </a:pPr>
            <a:r>
              <a:rPr lang="en-US" dirty="0">
                <a:latin typeface="Calibri" charset="0"/>
                <a:cs typeface="Calibri" charset="0"/>
              </a:rPr>
              <a:t>A valuable assortment of Country Briefs and Reports, Market Research and Company Profiles</a:t>
            </a:r>
          </a:p>
          <a:p>
            <a:pPr lvl="1">
              <a:spcBef>
                <a:spcPts val="600"/>
              </a:spcBef>
              <a:spcAft>
                <a:spcPts val="600"/>
              </a:spcAft>
              <a:buFont typeface="Arial" charset="0"/>
              <a:buChar char="•"/>
            </a:pPr>
            <a:r>
              <a:rPr lang="en-US" dirty="0">
                <a:latin typeface="Calibri" charset="0"/>
                <a:cs typeface="Calibri" charset="0"/>
              </a:rPr>
              <a:t>Thousands of Dissertations and Working Papers for adding critical full-text scholarly resources and results</a:t>
            </a:r>
          </a:p>
          <a:p>
            <a:endParaRPr lang="en-US" dirty="0">
              <a:latin typeface="Calibri" charset="0"/>
              <a:cs typeface="Calibri" charset="0"/>
            </a:endParaRPr>
          </a:p>
        </p:txBody>
      </p:sp>
      <p:pic>
        <p:nvPicPr>
          <p:cNvPr id="28675" name="Picture 8" descr="proquest_logo-18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txBox="1">
            <a:spLocks/>
          </p:cNvSpPr>
          <p:nvPr/>
        </p:nvSpPr>
        <p:spPr>
          <a:xfrm>
            <a:off x="0" y="0"/>
            <a:ext cx="6781799" cy="950463"/>
          </a:xfrm>
          <a:prstGeom prst="rect">
            <a:avLst/>
          </a:prstGeom>
        </p:spPr>
        <p:txBody>
          <a:bodyPr/>
          <a:lstStyle>
            <a:lvl1pPr algn="l" rtl="0" eaLnBrk="0" fontAlgn="base" hangingPunct="0">
              <a:spcBef>
                <a:spcPct val="0"/>
              </a:spcBef>
              <a:spcAft>
                <a:spcPct val="0"/>
              </a:spcAft>
              <a:defRPr sz="3200" b="1">
                <a:solidFill>
                  <a:schemeClr val="tx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a:lstStyle>
          <a:p>
            <a:pPr eaLnBrk="1" hangingPunct="1"/>
            <a:r>
              <a:rPr lang="en-US" dirty="0"/>
              <a:t>Data Collection</a:t>
            </a:r>
            <a:r>
              <a:rPr lang="en-US" sz="2800" dirty="0"/>
              <a:t/>
            </a:r>
            <a:br>
              <a:rPr lang="en-US" sz="2800" dirty="0"/>
            </a:br>
            <a:r>
              <a:rPr lang="en-US" sz="3000" dirty="0" smtClean="0">
                <a:solidFill>
                  <a:schemeClr val="tx1"/>
                </a:solidFill>
                <a:latin typeface="Calibri" charset="0"/>
              </a:rPr>
              <a:t>ABI Inform Complete</a:t>
            </a:r>
            <a:endParaRPr lang="en-US" sz="3000" dirty="0">
              <a:solidFill>
                <a:schemeClr val="tx1"/>
              </a:solidFill>
              <a:latin typeface="Calibri" charset="0"/>
            </a:endParaRPr>
          </a:p>
        </p:txBody>
      </p:sp>
    </p:spTree>
    <p:extLst>
      <p:ext uri="{BB962C8B-B14F-4D97-AF65-F5344CB8AC3E}">
        <p14:creationId xmlns:p14="http://schemas.microsoft.com/office/powerpoint/2010/main" val="510831670"/>
      </p:ext>
    </p:extLst>
  </p:cSld>
  <p:clrMapOvr>
    <a:masterClrMapping/>
  </p:clrMapOvr>
  <mc:AlternateContent xmlns:mc="http://schemas.openxmlformats.org/markup-compatibility/2006" xmlns:p14="http://schemas.microsoft.com/office/powerpoint/2010/main">
    <mc:Choice Requires="p14">
      <p:transition spd="slow" p14:dur="13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791200" cy="990600"/>
          </a:xfrm>
        </p:spPr>
        <p:txBody>
          <a:bodyPr/>
          <a:lstStyle/>
          <a:p>
            <a:r>
              <a:rPr lang="en-US" dirty="0"/>
              <a:t>Challenge of today's </a:t>
            </a:r>
            <a:r>
              <a:rPr lang="en-US" dirty="0" smtClean="0"/>
              <a:t>researcher:</a:t>
            </a:r>
            <a:r>
              <a:rPr lang="en-US" dirty="0"/>
              <a:t/>
            </a:r>
            <a:br>
              <a:rPr lang="en-US" dirty="0"/>
            </a:br>
            <a:r>
              <a:rPr lang="en-US" dirty="0" smtClean="0"/>
              <a:t>Limited time to scan a discipline</a:t>
            </a:r>
            <a:endParaRPr lang="en-US" dirty="0"/>
          </a:p>
        </p:txBody>
      </p:sp>
      <p:sp>
        <p:nvSpPr>
          <p:cNvPr id="4" name="Slide Number Placeholder 3"/>
          <p:cNvSpPr>
            <a:spLocks noGrp="1"/>
          </p:cNvSpPr>
          <p:nvPr>
            <p:ph type="sldNum" sz="quarter" idx="11"/>
          </p:nvPr>
        </p:nvSpPr>
        <p:spPr/>
        <p:txBody>
          <a:bodyPr/>
          <a:lstStyle/>
          <a:p>
            <a:pPr>
              <a:defRPr/>
            </a:pPr>
            <a:fld id="{136B87E6-F1CF-4EFF-A5EB-AE71A4C4BD51}" type="slidenum">
              <a:rPr lang="en-US" smtClean="0"/>
              <a:pPr>
                <a:defRPr/>
              </a:pPr>
              <a:t>2</a:t>
            </a:fld>
            <a:endParaRPr lang="en-US" dirty="0"/>
          </a:p>
        </p:txBody>
      </p:sp>
      <p:grpSp>
        <p:nvGrpSpPr>
          <p:cNvPr id="55" name="Group 54"/>
          <p:cNvGrpSpPr/>
          <p:nvPr/>
        </p:nvGrpSpPr>
        <p:grpSpPr>
          <a:xfrm>
            <a:off x="375495" y="1219201"/>
            <a:ext cx="4806105" cy="2277015"/>
            <a:chOff x="375495" y="1219201"/>
            <a:chExt cx="4806105" cy="2277015"/>
          </a:xfrm>
        </p:grpSpPr>
        <p:pic>
          <p:nvPicPr>
            <p:cNvPr id="10" name="Picture 18" descr="http://blog.syracuse.com/shelflife/2008/03/einstein2.jpg"/>
            <p:cNvPicPr>
              <a:picLocks noChangeAspect="1" noChangeArrowheads="1"/>
            </p:cNvPicPr>
            <p:nvPr/>
          </p:nvPicPr>
          <p:blipFill>
            <a:blip r:embed="rId2" cstate="screen"/>
            <a:srcRect/>
            <a:stretch>
              <a:fillRect/>
            </a:stretch>
          </p:blipFill>
          <p:spPr bwMode="auto">
            <a:xfrm>
              <a:off x="3728295" y="1612058"/>
              <a:ext cx="1453305" cy="1884158"/>
            </a:xfrm>
            <a:prstGeom prst="rect">
              <a:avLst/>
            </a:prstGeom>
            <a:ln w="25400">
              <a:solidFill>
                <a:srgbClr val="002060"/>
              </a:solidFill>
              <a:tailEnd type="arrow"/>
            </a:ln>
          </p:spPr>
        </p:pic>
        <p:grpSp>
          <p:nvGrpSpPr>
            <p:cNvPr id="13" name="Group 43"/>
            <p:cNvGrpSpPr>
              <a:grpSpLocks/>
            </p:cNvGrpSpPr>
            <p:nvPr/>
          </p:nvGrpSpPr>
          <p:grpSpPr bwMode="auto">
            <a:xfrm>
              <a:off x="375495" y="1219201"/>
              <a:ext cx="1440947" cy="1115000"/>
              <a:chOff x="184298" y="1288208"/>
              <a:chExt cx="1458916" cy="1122921"/>
            </a:xfrm>
          </p:grpSpPr>
          <p:pic>
            <p:nvPicPr>
              <p:cNvPr id="18" name="Picture 6" descr="http://www.dceb.ie/download/1/Mix_race_group_of_people2.JPG"/>
              <p:cNvPicPr>
                <a:picLocks noChangeAspect="1" noChangeArrowheads="1"/>
              </p:cNvPicPr>
              <p:nvPr/>
            </p:nvPicPr>
            <p:blipFill>
              <a:blip r:embed="rId3" cstate="screen"/>
              <a:srcRect/>
              <a:stretch>
                <a:fillRect/>
              </a:stretch>
            </p:blipFill>
            <p:spPr bwMode="auto">
              <a:xfrm>
                <a:off x="287609" y="1288208"/>
                <a:ext cx="1007791" cy="857250"/>
              </a:xfrm>
              <a:prstGeom prst="rect">
                <a:avLst/>
              </a:prstGeom>
              <a:ln w="12700">
                <a:solidFill>
                  <a:srgbClr val="002060"/>
                </a:solidFill>
                <a:tailEnd type="arrow"/>
              </a:ln>
            </p:spPr>
          </p:pic>
          <p:sp>
            <p:nvSpPr>
              <p:cNvPr id="19" name="TextBox 21"/>
              <p:cNvSpPr txBox="1">
                <a:spLocks noChangeArrowheads="1"/>
              </p:cNvSpPr>
              <p:nvPr/>
            </p:nvSpPr>
            <p:spPr bwMode="auto">
              <a:xfrm>
                <a:off x="184298" y="2103370"/>
                <a:ext cx="1458916" cy="307759"/>
              </a:xfrm>
              <a:prstGeom prst="rect">
                <a:avLst/>
              </a:prstGeom>
              <a:noFill/>
              <a:ln w="9525">
                <a:noFill/>
                <a:miter lim="800000"/>
                <a:headEnd/>
                <a:tailEnd/>
              </a:ln>
            </p:spPr>
            <p:txBody>
              <a:bodyPr wrap="square">
                <a:spAutoFit/>
              </a:bodyPr>
              <a:lstStyle/>
              <a:p>
                <a:r>
                  <a:rPr lang="en-US" sz="1400" b="1" dirty="0">
                    <a:latin typeface="+mn-lt"/>
                  </a:rPr>
                  <a:t>Collaboration</a:t>
                </a:r>
              </a:p>
            </p:txBody>
          </p:sp>
        </p:grpSp>
        <p:sp>
          <p:nvSpPr>
            <p:cNvPr id="14" name="TextBox 13"/>
            <p:cNvSpPr txBox="1"/>
            <p:nvPr/>
          </p:nvSpPr>
          <p:spPr bwMode="auto">
            <a:xfrm>
              <a:off x="1548128" y="2209800"/>
              <a:ext cx="2182500" cy="830997"/>
            </a:xfrm>
            <a:prstGeom prst="rect">
              <a:avLst/>
            </a:prstGeom>
            <a:noFill/>
          </p:spPr>
          <p:txBody>
            <a:bodyPr>
              <a:spAutoFit/>
            </a:bodyPr>
            <a:lstStyle/>
            <a:p>
              <a:pPr algn="ctr">
                <a:defRPr/>
              </a:pPr>
              <a:r>
                <a:rPr lang="en-US" b="1" dirty="0">
                  <a:effectLst>
                    <a:outerShdw blurRad="50800" dist="38100" dir="2700000" algn="tl" rotWithShape="0">
                      <a:prstClr val="black">
                        <a:alpha val="40000"/>
                      </a:prstClr>
                    </a:outerShdw>
                  </a:effectLst>
                  <a:latin typeface="Calibri"/>
                  <a:cs typeface="Calibri"/>
                </a:rPr>
                <a:t>Formulation of Question</a:t>
              </a:r>
            </a:p>
          </p:txBody>
        </p:sp>
        <p:cxnSp>
          <p:nvCxnSpPr>
            <p:cNvPr id="15" name="Curved Connector 45"/>
            <p:cNvCxnSpPr/>
            <p:nvPr/>
          </p:nvCxnSpPr>
          <p:spPr bwMode="auto">
            <a:xfrm>
              <a:off x="1623386" y="1371600"/>
              <a:ext cx="1015991" cy="756580"/>
            </a:xfrm>
            <a:prstGeom prst="curved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24" name="Group 108"/>
          <p:cNvGrpSpPr>
            <a:grpSpLocks/>
          </p:cNvGrpSpPr>
          <p:nvPr/>
        </p:nvGrpSpPr>
        <p:grpSpPr bwMode="auto">
          <a:xfrm>
            <a:off x="5486400" y="1764475"/>
            <a:ext cx="3657600" cy="3039280"/>
            <a:chOff x="5486400" y="1764474"/>
            <a:chExt cx="3657600" cy="3039083"/>
          </a:xfrm>
        </p:grpSpPr>
        <p:pic>
          <p:nvPicPr>
            <p:cNvPr id="25" name="Picture 20" descr="http://img.photobucket.com/albums/v479/xiankai/school/equations.jpg"/>
            <p:cNvPicPr>
              <a:picLocks noChangeAspect="1" noChangeArrowheads="1"/>
            </p:cNvPicPr>
            <p:nvPr/>
          </p:nvPicPr>
          <p:blipFill>
            <a:blip r:embed="rId4" cstate="screen"/>
            <a:srcRect b="41843"/>
            <a:stretch>
              <a:fillRect/>
            </a:stretch>
          </p:blipFill>
          <p:spPr bwMode="auto">
            <a:xfrm>
              <a:off x="6468462" y="3276601"/>
              <a:ext cx="1773837" cy="1066799"/>
            </a:xfrm>
            <a:prstGeom prst="rect">
              <a:avLst/>
            </a:prstGeom>
            <a:ln w="12700">
              <a:solidFill>
                <a:srgbClr val="002060"/>
              </a:solidFill>
              <a:tailEnd type="arrow"/>
            </a:ln>
          </p:spPr>
        </p:pic>
        <p:sp>
          <p:nvSpPr>
            <p:cNvPr id="26" name="TextBox 23"/>
            <p:cNvSpPr txBox="1">
              <a:spLocks noChangeArrowheads="1"/>
            </p:cNvSpPr>
            <p:nvPr/>
          </p:nvSpPr>
          <p:spPr bwMode="auto">
            <a:xfrm>
              <a:off x="6620536" y="3730823"/>
              <a:ext cx="1371600" cy="307777"/>
            </a:xfrm>
            <a:prstGeom prst="rect">
              <a:avLst/>
            </a:prstGeom>
            <a:solidFill>
              <a:schemeClr val="bg1"/>
            </a:solidFill>
            <a:ln w="9525">
              <a:noFill/>
              <a:miter lim="800000"/>
              <a:headEnd/>
              <a:tailEnd/>
            </a:ln>
          </p:spPr>
          <p:txBody>
            <a:bodyPr>
              <a:spAutoFit/>
            </a:bodyPr>
            <a:lstStyle/>
            <a:p>
              <a:pPr algn="ctr"/>
              <a:r>
                <a:rPr lang="en-US" sz="1400" dirty="0">
                  <a:latin typeface="+mn-lt"/>
                </a:rPr>
                <a:t>Theoretical</a:t>
              </a:r>
            </a:p>
          </p:txBody>
        </p:sp>
        <p:grpSp>
          <p:nvGrpSpPr>
            <p:cNvPr id="27" name="Group 36"/>
            <p:cNvGrpSpPr>
              <a:grpSpLocks/>
            </p:cNvGrpSpPr>
            <p:nvPr/>
          </p:nvGrpSpPr>
          <p:grpSpPr bwMode="auto">
            <a:xfrm>
              <a:off x="7696200" y="2181222"/>
              <a:ext cx="1295400" cy="1381128"/>
              <a:chOff x="7924800" y="2105022"/>
              <a:chExt cx="1295400" cy="1381128"/>
            </a:xfrm>
          </p:grpSpPr>
          <p:pic>
            <p:nvPicPr>
              <p:cNvPr id="32" name="Picture 30" descr="http://bioloc.oce.orst.edu/SherrLab/WecomaCTD.jpg"/>
              <p:cNvPicPr>
                <a:picLocks noChangeAspect="1" noChangeArrowheads="1"/>
              </p:cNvPicPr>
              <p:nvPr/>
            </p:nvPicPr>
            <p:blipFill>
              <a:blip r:embed="rId5" cstate="screen"/>
              <a:srcRect/>
              <a:stretch>
                <a:fillRect/>
              </a:stretch>
            </p:blipFill>
            <p:spPr bwMode="auto">
              <a:xfrm>
                <a:off x="7946572" y="2438400"/>
                <a:ext cx="1197428" cy="1047750"/>
              </a:xfrm>
              <a:prstGeom prst="rect">
                <a:avLst/>
              </a:prstGeom>
              <a:ln w="12700">
                <a:solidFill>
                  <a:srgbClr val="002060"/>
                </a:solidFill>
                <a:tailEnd type="arrow"/>
              </a:ln>
            </p:spPr>
          </p:pic>
          <p:sp>
            <p:nvSpPr>
              <p:cNvPr id="33" name="TextBox 24"/>
              <p:cNvSpPr txBox="1">
                <a:spLocks noChangeArrowheads="1"/>
              </p:cNvSpPr>
              <p:nvPr/>
            </p:nvSpPr>
            <p:spPr bwMode="auto">
              <a:xfrm>
                <a:off x="7924800" y="2105022"/>
                <a:ext cx="1295400" cy="523186"/>
              </a:xfrm>
              <a:prstGeom prst="rect">
                <a:avLst/>
              </a:prstGeom>
              <a:noFill/>
              <a:ln w="9525">
                <a:noFill/>
                <a:miter lim="800000"/>
                <a:headEnd/>
                <a:tailEnd/>
              </a:ln>
            </p:spPr>
            <p:txBody>
              <a:bodyPr>
                <a:spAutoFit/>
              </a:bodyPr>
              <a:lstStyle/>
              <a:p>
                <a:r>
                  <a:rPr lang="en-US" sz="1400" b="1" dirty="0">
                    <a:latin typeface="+mn-lt"/>
                  </a:rPr>
                  <a:t>Observational</a:t>
                </a:r>
              </a:p>
            </p:txBody>
          </p:sp>
        </p:grpSp>
        <p:sp>
          <p:nvSpPr>
            <p:cNvPr id="28" name="TextBox 25"/>
            <p:cNvSpPr txBox="1">
              <a:spLocks noChangeArrowheads="1"/>
            </p:cNvSpPr>
            <p:nvPr/>
          </p:nvSpPr>
          <p:spPr bwMode="auto">
            <a:xfrm>
              <a:off x="7667625" y="4495800"/>
              <a:ext cx="1476375" cy="307757"/>
            </a:xfrm>
            <a:prstGeom prst="rect">
              <a:avLst/>
            </a:prstGeom>
            <a:noFill/>
            <a:ln w="9525">
              <a:noFill/>
              <a:miter lim="800000"/>
              <a:headEnd/>
              <a:tailEnd/>
            </a:ln>
          </p:spPr>
          <p:txBody>
            <a:bodyPr wrap="square">
              <a:spAutoFit/>
            </a:bodyPr>
            <a:lstStyle/>
            <a:p>
              <a:r>
                <a:rPr lang="en-US" sz="1400" b="1" dirty="0">
                  <a:latin typeface="+mn-lt"/>
                </a:rPr>
                <a:t>Experimental</a:t>
              </a:r>
            </a:p>
          </p:txBody>
        </p:sp>
        <p:sp>
          <p:nvSpPr>
            <p:cNvPr id="29" name="TextBox 28"/>
            <p:cNvSpPr txBox="1"/>
            <p:nvPr/>
          </p:nvSpPr>
          <p:spPr>
            <a:xfrm>
              <a:off x="5745675" y="1764474"/>
              <a:ext cx="2514600" cy="461635"/>
            </a:xfrm>
            <a:prstGeom prst="rect">
              <a:avLst/>
            </a:prstGeom>
            <a:noFill/>
          </p:spPr>
          <p:txBody>
            <a:bodyPr>
              <a:spAutoFit/>
            </a:bodyPr>
            <a:lstStyle/>
            <a:p>
              <a:pPr>
                <a:defRPr/>
              </a:pPr>
              <a:r>
                <a:rPr lang="en-US" b="1" dirty="0">
                  <a:effectLst>
                    <a:outerShdw blurRad="50800" dist="38100" dir="2700000" algn="tl" rotWithShape="0">
                      <a:prstClr val="black">
                        <a:alpha val="40000"/>
                      </a:prstClr>
                    </a:outerShdw>
                  </a:effectLst>
                  <a:latin typeface="Calibri"/>
                  <a:cs typeface="Calibri"/>
                </a:rPr>
                <a:t>Data Collection</a:t>
              </a:r>
            </a:p>
          </p:txBody>
        </p:sp>
        <p:cxnSp>
          <p:nvCxnSpPr>
            <p:cNvPr id="30" name="Curved Connector 57"/>
            <p:cNvCxnSpPr/>
            <p:nvPr/>
          </p:nvCxnSpPr>
          <p:spPr>
            <a:xfrm>
              <a:off x="5486400" y="2362160"/>
              <a:ext cx="1868488" cy="914341"/>
            </a:xfrm>
            <a:prstGeom prst="curved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1" name="Picture 24" descr="http://www.istockphoto.com/file_thumbview_approve/2580071/2/istockphoto_2580071_lab_worker_mixing_chemicals.jpg"/>
            <p:cNvPicPr>
              <a:picLocks noChangeAspect="1" noChangeArrowheads="1"/>
            </p:cNvPicPr>
            <p:nvPr/>
          </p:nvPicPr>
          <p:blipFill>
            <a:blip r:embed="rId6" cstate="screen"/>
            <a:srcRect/>
            <a:stretch>
              <a:fillRect/>
            </a:stretch>
          </p:blipFill>
          <p:spPr bwMode="auto">
            <a:xfrm>
              <a:off x="7813512" y="3581400"/>
              <a:ext cx="1330488" cy="885825"/>
            </a:xfrm>
            <a:prstGeom prst="rect">
              <a:avLst/>
            </a:prstGeom>
            <a:ln w="12700">
              <a:solidFill>
                <a:srgbClr val="002060"/>
              </a:solidFill>
              <a:tailEnd type="arrow"/>
            </a:ln>
          </p:spPr>
        </p:pic>
      </p:grpSp>
      <p:grpSp>
        <p:nvGrpSpPr>
          <p:cNvPr id="56" name="Group 55"/>
          <p:cNvGrpSpPr/>
          <p:nvPr/>
        </p:nvGrpSpPr>
        <p:grpSpPr>
          <a:xfrm>
            <a:off x="914400" y="3505201"/>
            <a:ext cx="6364289" cy="2974873"/>
            <a:chOff x="914400" y="3505201"/>
            <a:chExt cx="6364289" cy="2974873"/>
          </a:xfrm>
        </p:grpSpPr>
        <p:sp>
          <p:nvSpPr>
            <p:cNvPr id="44" name="TextBox 18"/>
            <p:cNvSpPr txBox="1">
              <a:spLocks noChangeArrowheads="1"/>
            </p:cNvSpPr>
            <p:nvPr/>
          </p:nvSpPr>
          <p:spPr bwMode="auto">
            <a:xfrm>
              <a:off x="4876801" y="5741297"/>
              <a:ext cx="1429967" cy="305606"/>
            </a:xfrm>
            <a:prstGeom prst="rect">
              <a:avLst/>
            </a:prstGeom>
            <a:noFill/>
            <a:ln w="9525">
              <a:noFill/>
              <a:miter lim="800000"/>
              <a:headEnd/>
              <a:tailEnd/>
            </a:ln>
          </p:spPr>
          <p:txBody>
            <a:bodyPr>
              <a:spAutoFit/>
            </a:bodyPr>
            <a:lstStyle/>
            <a:p>
              <a:r>
                <a:rPr lang="en-US" sz="1400" dirty="0">
                  <a:latin typeface="+mn-lt"/>
                </a:rPr>
                <a:t>Publication</a:t>
              </a:r>
            </a:p>
          </p:txBody>
        </p:sp>
        <p:grpSp>
          <p:nvGrpSpPr>
            <p:cNvPr id="54" name="Group 53"/>
            <p:cNvGrpSpPr/>
            <p:nvPr/>
          </p:nvGrpSpPr>
          <p:grpSpPr>
            <a:xfrm>
              <a:off x="914400" y="3505201"/>
              <a:ext cx="6364289" cy="2974873"/>
              <a:chOff x="914400" y="3505201"/>
              <a:chExt cx="6364289" cy="2974873"/>
            </a:xfrm>
          </p:grpSpPr>
          <p:grpSp>
            <p:nvGrpSpPr>
              <p:cNvPr id="51" name="Group 50"/>
              <p:cNvGrpSpPr/>
              <p:nvPr/>
            </p:nvGrpSpPr>
            <p:grpSpPr>
              <a:xfrm>
                <a:off x="914400" y="3505201"/>
                <a:ext cx="5257799" cy="2974873"/>
                <a:chOff x="914400" y="3505201"/>
                <a:chExt cx="5257799" cy="2974873"/>
              </a:xfrm>
            </p:grpSpPr>
            <p:grpSp>
              <p:nvGrpSpPr>
                <p:cNvPr id="34" name="Group 110"/>
                <p:cNvGrpSpPr>
                  <a:grpSpLocks/>
                </p:cNvGrpSpPr>
                <p:nvPr/>
              </p:nvGrpSpPr>
              <p:grpSpPr bwMode="auto">
                <a:xfrm>
                  <a:off x="914400" y="3505201"/>
                  <a:ext cx="5257799" cy="2974873"/>
                  <a:chOff x="2636070" y="3467360"/>
                  <a:chExt cx="4582521" cy="2973913"/>
                </a:xfrm>
              </p:grpSpPr>
              <p:grpSp>
                <p:nvGrpSpPr>
                  <p:cNvPr id="35" name="Group 35"/>
                  <p:cNvGrpSpPr>
                    <a:grpSpLocks/>
                  </p:cNvGrpSpPr>
                  <p:nvPr/>
                </p:nvGrpSpPr>
                <p:grpSpPr bwMode="auto">
                  <a:xfrm>
                    <a:off x="3605612" y="4838512"/>
                    <a:ext cx="1886232" cy="1602761"/>
                    <a:chOff x="2628120" y="4848905"/>
                    <a:chExt cx="1612903" cy="1457315"/>
                  </a:xfrm>
                </p:grpSpPr>
                <p:pic>
                  <p:nvPicPr>
                    <p:cNvPr id="39" name="Picture 16" descr="http://www.fsfe.org/var/fsfe/storage/images/fun/artwork/other_stuff/einstein_says/139010-2-eng-GB/einstein_says.jpg"/>
                    <p:cNvPicPr>
                      <a:picLocks noChangeAspect="1" noChangeArrowheads="1"/>
                    </p:cNvPicPr>
                    <p:nvPr/>
                  </p:nvPicPr>
                  <p:blipFill>
                    <a:blip r:embed="rId7" cstate="screen"/>
                    <a:srcRect/>
                    <a:stretch>
                      <a:fillRect/>
                    </a:stretch>
                  </p:blipFill>
                  <p:spPr bwMode="auto">
                    <a:xfrm>
                      <a:off x="2628120" y="4848905"/>
                      <a:ext cx="1612900" cy="1209675"/>
                    </a:xfrm>
                    <a:prstGeom prst="rect">
                      <a:avLst/>
                    </a:prstGeom>
                    <a:ln w="12700">
                      <a:solidFill>
                        <a:schemeClr val="bg1"/>
                      </a:solidFill>
                      <a:tailEnd type="arrow"/>
                    </a:ln>
                  </p:spPr>
                </p:pic>
                <p:sp>
                  <p:nvSpPr>
                    <p:cNvPr id="40" name="TextBox 19"/>
                    <p:cNvSpPr txBox="1">
                      <a:spLocks noChangeArrowheads="1"/>
                    </p:cNvSpPr>
                    <p:nvPr/>
                  </p:nvSpPr>
                  <p:spPr bwMode="auto">
                    <a:xfrm>
                      <a:off x="2717023" y="6026373"/>
                      <a:ext cx="1524000" cy="279847"/>
                    </a:xfrm>
                    <a:prstGeom prst="rect">
                      <a:avLst/>
                    </a:prstGeom>
                    <a:noFill/>
                    <a:ln w="9525">
                      <a:noFill/>
                      <a:miter lim="800000"/>
                      <a:headEnd/>
                      <a:tailEnd/>
                    </a:ln>
                  </p:spPr>
                  <p:txBody>
                    <a:bodyPr>
                      <a:spAutoFit/>
                    </a:bodyPr>
                    <a:lstStyle/>
                    <a:p>
                      <a:pPr algn="ctr"/>
                      <a:r>
                        <a:rPr lang="en-US" sz="1400" dirty="0">
                          <a:latin typeface="+mn-lt"/>
                        </a:rPr>
                        <a:t>Presentation</a:t>
                      </a:r>
                    </a:p>
                  </p:txBody>
                </p:sp>
              </p:grpSp>
              <p:sp>
                <p:nvSpPr>
                  <p:cNvPr id="36" name="TextBox 35"/>
                  <p:cNvSpPr txBox="1"/>
                  <p:nvPr/>
                </p:nvSpPr>
                <p:spPr>
                  <a:xfrm>
                    <a:off x="4954596" y="4305288"/>
                    <a:ext cx="2263995" cy="461517"/>
                  </a:xfrm>
                  <a:prstGeom prst="rect">
                    <a:avLst/>
                  </a:prstGeom>
                  <a:noFill/>
                </p:spPr>
                <p:txBody>
                  <a:bodyPr wrap="square">
                    <a:spAutoFit/>
                  </a:bodyPr>
                  <a:lstStyle/>
                  <a:p>
                    <a:pPr>
                      <a:defRPr/>
                    </a:pPr>
                    <a:r>
                      <a:rPr lang="en-US" sz="2400" b="1" dirty="0">
                        <a:effectLst>
                          <a:outerShdw blurRad="50800" dist="38100" dir="2700000" algn="tl" rotWithShape="0">
                            <a:prstClr val="black">
                              <a:alpha val="40000"/>
                            </a:prstClr>
                          </a:outerShdw>
                        </a:effectLst>
                        <a:latin typeface="Calibri"/>
                        <a:cs typeface="Calibri"/>
                      </a:rPr>
                      <a:t>Communication</a:t>
                    </a:r>
                  </a:p>
                </p:txBody>
              </p:sp>
              <p:cxnSp>
                <p:nvCxnSpPr>
                  <p:cNvPr id="38" name="Curved Connector 37"/>
                  <p:cNvCxnSpPr/>
                  <p:nvPr/>
                </p:nvCxnSpPr>
                <p:spPr>
                  <a:xfrm rot="10800000">
                    <a:off x="2636070" y="3467360"/>
                    <a:ext cx="903132" cy="1960184"/>
                  </a:xfrm>
                  <a:prstGeom prst="curved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pic>
              <p:nvPicPr>
                <p:cNvPr id="43" name="Picture 6" descr="http://tbn0.google.com/images?q=tbn:C-rAcCSYOjnUOM:http://www.studentstorageottawa.com/images/stack_of_books.jpg">
                  <a:hlinkClick r:id="rId8"/>
                </p:cNvPr>
                <p:cNvPicPr>
                  <a:picLocks noChangeAspect="1" noChangeArrowheads="1"/>
                </p:cNvPicPr>
                <p:nvPr/>
              </p:nvPicPr>
              <p:blipFill>
                <a:blip r:embed="rId9" cstate="screen"/>
                <a:srcRect/>
                <a:stretch>
                  <a:fillRect/>
                </a:stretch>
              </p:blipFill>
              <p:spPr bwMode="auto">
                <a:xfrm>
                  <a:off x="4876800" y="4953000"/>
                  <a:ext cx="1049004" cy="784999"/>
                </a:xfrm>
                <a:prstGeom prst="rect">
                  <a:avLst/>
                </a:prstGeom>
                <a:ln w="12700">
                  <a:solidFill>
                    <a:srgbClr val="002060"/>
                  </a:solidFill>
                  <a:tailEnd type="arrow"/>
                </a:ln>
              </p:spPr>
            </p:pic>
          </p:grpSp>
          <p:cxnSp>
            <p:nvCxnSpPr>
              <p:cNvPr id="47" name="Curved Connector 31"/>
              <p:cNvCxnSpPr/>
              <p:nvPr/>
            </p:nvCxnSpPr>
            <p:spPr bwMode="auto">
              <a:xfrm rot="5400000">
                <a:off x="6084888" y="4521199"/>
                <a:ext cx="1281113" cy="1106488"/>
              </a:xfrm>
              <a:prstGeom prst="curvedConnector2">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grpSp>
        <p:nvGrpSpPr>
          <p:cNvPr id="53" name="Group 52"/>
          <p:cNvGrpSpPr/>
          <p:nvPr/>
        </p:nvGrpSpPr>
        <p:grpSpPr>
          <a:xfrm>
            <a:off x="590076" y="2339408"/>
            <a:ext cx="1053660" cy="1028798"/>
            <a:chOff x="590076" y="2339408"/>
            <a:chExt cx="1053660" cy="1028798"/>
          </a:xfrm>
        </p:grpSpPr>
        <p:sp>
          <p:nvSpPr>
            <p:cNvPr id="21" name="TextBox 20"/>
            <p:cNvSpPr txBox="1">
              <a:spLocks noChangeArrowheads="1"/>
            </p:cNvSpPr>
            <p:nvPr/>
          </p:nvSpPr>
          <p:spPr bwMode="auto">
            <a:xfrm>
              <a:off x="590076" y="3062600"/>
              <a:ext cx="1053660" cy="305606"/>
            </a:xfrm>
            <a:prstGeom prst="rect">
              <a:avLst/>
            </a:prstGeom>
            <a:noFill/>
            <a:ln w="9525">
              <a:noFill/>
              <a:miter lim="800000"/>
              <a:headEnd/>
              <a:tailEnd/>
            </a:ln>
          </p:spPr>
          <p:txBody>
            <a:bodyPr>
              <a:spAutoFit/>
            </a:bodyPr>
            <a:lstStyle/>
            <a:p>
              <a:r>
                <a:rPr lang="en-US" sz="1400" b="1" dirty="0">
                  <a:latin typeface="+mn-lt"/>
                </a:rPr>
                <a:t>Intuition</a:t>
              </a:r>
            </a:p>
          </p:txBody>
        </p:sp>
        <p:pic>
          <p:nvPicPr>
            <p:cNvPr id="50" name="Picture 8" descr="http://tbn0.google.com/images?q=tbn:GI58OInetyNbSM:http://www.globalwarmingart.com/images/d/d9/Incandescent_Light_Bulb.png">
              <a:hlinkClick r:id="rId10"/>
            </p:cNvPr>
            <p:cNvPicPr>
              <a:picLocks noChangeAspect="1" noChangeArrowheads="1"/>
            </p:cNvPicPr>
            <p:nvPr/>
          </p:nvPicPr>
          <p:blipFill>
            <a:blip r:embed="rId11" cstate="screen"/>
            <a:srcRect/>
            <a:stretch>
              <a:fillRect/>
            </a:stretch>
          </p:blipFill>
          <p:spPr bwMode="auto">
            <a:xfrm>
              <a:off x="741386" y="2339408"/>
              <a:ext cx="440279" cy="737709"/>
            </a:xfrm>
            <a:prstGeom prst="rect">
              <a:avLst/>
            </a:prstGeom>
            <a:ln w="12700">
              <a:solidFill>
                <a:srgbClr val="002060"/>
              </a:solidFill>
              <a:tailEnd type="arrow"/>
            </a:ln>
          </p:spPr>
        </p:pic>
      </p:grpSp>
    </p:spTree>
    <p:extLst>
      <p:ext uri="{BB962C8B-B14F-4D97-AF65-F5344CB8AC3E}">
        <p14:creationId xmlns:p14="http://schemas.microsoft.com/office/powerpoint/2010/main" val="2342369934"/>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ipe(down)">
                                      <p:cBhvr>
                                        <p:cTn id="15" dur="580">
                                          <p:stCondLst>
                                            <p:cond delay="0"/>
                                          </p:stCondLst>
                                        </p:cTn>
                                        <p:tgtEl>
                                          <p:spTgt spid="53"/>
                                        </p:tgtEl>
                                      </p:cBhvr>
                                    </p:animEffect>
                                    <p:anim calcmode="lin" valueType="num">
                                      <p:cBhvr>
                                        <p:cTn id="16" dur="1822" tmFilter="0,0; 0.14,0.36; 0.43,0.73; 0.71,0.91; 1.0,1.0">
                                          <p:stCondLst>
                                            <p:cond delay="0"/>
                                          </p:stCondLst>
                                        </p:cTn>
                                        <p:tgtEl>
                                          <p:spTgt spid="53"/>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53"/>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53"/>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53"/>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53"/>
                                        </p:tgtEl>
                                        <p:attrNameLst>
                                          <p:attrName>ppt_y</p:attrName>
                                        </p:attrNameLst>
                                      </p:cBhvr>
                                      <p:tavLst>
                                        <p:tav tm="0" fmla="#ppt_y-sin(pi*$)/81">
                                          <p:val>
                                            <p:fltVal val="0"/>
                                          </p:val>
                                        </p:tav>
                                        <p:tav tm="100000">
                                          <p:val>
                                            <p:fltVal val="1"/>
                                          </p:val>
                                        </p:tav>
                                      </p:tavLst>
                                    </p:anim>
                                    <p:animScale>
                                      <p:cBhvr>
                                        <p:cTn id="21" dur="26">
                                          <p:stCondLst>
                                            <p:cond delay="650"/>
                                          </p:stCondLst>
                                        </p:cTn>
                                        <p:tgtEl>
                                          <p:spTgt spid="53"/>
                                        </p:tgtEl>
                                      </p:cBhvr>
                                      <p:to x="100000" y="60000"/>
                                    </p:animScale>
                                    <p:animScale>
                                      <p:cBhvr>
                                        <p:cTn id="22" dur="166" decel="50000">
                                          <p:stCondLst>
                                            <p:cond delay="676"/>
                                          </p:stCondLst>
                                        </p:cTn>
                                        <p:tgtEl>
                                          <p:spTgt spid="53"/>
                                        </p:tgtEl>
                                      </p:cBhvr>
                                      <p:to x="100000" y="100000"/>
                                    </p:animScale>
                                    <p:animScale>
                                      <p:cBhvr>
                                        <p:cTn id="23" dur="26">
                                          <p:stCondLst>
                                            <p:cond delay="1312"/>
                                          </p:stCondLst>
                                        </p:cTn>
                                        <p:tgtEl>
                                          <p:spTgt spid="53"/>
                                        </p:tgtEl>
                                      </p:cBhvr>
                                      <p:to x="100000" y="80000"/>
                                    </p:animScale>
                                    <p:animScale>
                                      <p:cBhvr>
                                        <p:cTn id="24" dur="166" decel="50000">
                                          <p:stCondLst>
                                            <p:cond delay="1338"/>
                                          </p:stCondLst>
                                        </p:cTn>
                                        <p:tgtEl>
                                          <p:spTgt spid="53"/>
                                        </p:tgtEl>
                                      </p:cBhvr>
                                      <p:to x="100000" y="100000"/>
                                    </p:animScale>
                                    <p:animScale>
                                      <p:cBhvr>
                                        <p:cTn id="25" dur="26">
                                          <p:stCondLst>
                                            <p:cond delay="1642"/>
                                          </p:stCondLst>
                                        </p:cTn>
                                        <p:tgtEl>
                                          <p:spTgt spid="53"/>
                                        </p:tgtEl>
                                      </p:cBhvr>
                                      <p:to x="100000" y="90000"/>
                                    </p:animScale>
                                    <p:animScale>
                                      <p:cBhvr>
                                        <p:cTn id="26" dur="166" decel="50000">
                                          <p:stCondLst>
                                            <p:cond delay="1668"/>
                                          </p:stCondLst>
                                        </p:cTn>
                                        <p:tgtEl>
                                          <p:spTgt spid="53"/>
                                        </p:tgtEl>
                                      </p:cBhvr>
                                      <p:to x="100000" y="100000"/>
                                    </p:animScale>
                                    <p:animScale>
                                      <p:cBhvr>
                                        <p:cTn id="27" dur="26">
                                          <p:stCondLst>
                                            <p:cond delay="1808"/>
                                          </p:stCondLst>
                                        </p:cTn>
                                        <p:tgtEl>
                                          <p:spTgt spid="53"/>
                                        </p:tgtEl>
                                      </p:cBhvr>
                                      <p:to x="100000" y="95000"/>
                                    </p:animScale>
                                    <p:animScale>
                                      <p:cBhvr>
                                        <p:cTn id="28" dur="166" decel="50000">
                                          <p:stCondLst>
                                            <p:cond delay="1834"/>
                                          </p:stCondLst>
                                        </p:cTn>
                                        <p:tgtEl>
                                          <p:spTgt spid="5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36B87E6-F1CF-4EFF-A5EB-AE71A4C4BD51}" type="slidenum">
              <a:rPr lang="en-US" smtClean="0"/>
              <a:pPr>
                <a:defRPr/>
              </a:pPr>
              <a:t>20</a:t>
            </a:fld>
            <a:endParaRPr lang="en-US" dirty="0"/>
          </a:p>
        </p:txBody>
      </p:sp>
      <p:sp>
        <p:nvSpPr>
          <p:cNvPr id="8" name="Rectangle 7"/>
          <p:cNvSpPr/>
          <p:nvPr/>
        </p:nvSpPr>
        <p:spPr bwMode="auto">
          <a:xfrm>
            <a:off x="2971800" y="2895600"/>
            <a:ext cx="2133600" cy="5334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Calibri" pitchFamily="34" charset="0"/>
              <a:ea typeface="ＭＳ Ｐゴシック" pitchFamily="28" charset="-128"/>
            </a:endParaRPr>
          </a:p>
        </p:txBody>
      </p:sp>
      <p:sp>
        <p:nvSpPr>
          <p:cNvPr id="9" name="Title 4"/>
          <p:cNvSpPr>
            <a:spLocks noGrp="1"/>
          </p:cNvSpPr>
          <p:nvPr>
            <p:ph type="title"/>
          </p:nvPr>
        </p:nvSpPr>
        <p:spPr>
          <a:xfrm>
            <a:off x="609600" y="914400"/>
            <a:ext cx="8518442" cy="1066800"/>
          </a:xfrm>
        </p:spPr>
        <p:txBody>
          <a:bodyPr/>
          <a:lstStyle/>
          <a:p>
            <a:r>
              <a:rPr lang="en-US" sz="2400" dirty="0" smtClean="0">
                <a:solidFill>
                  <a:srgbClr val="333333"/>
                </a:solidFill>
              </a:rPr>
              <a:t>Growing…</a:t>
            </a:r>
            <a:endParaRPr lang="en-US" sz="2400" dirty="0">
              <a:solidFill>
                <a:srgbClr val="333333"/>
              </a:solidFill>
            </a:endParaRPr>
          </a:p>
        </p:txBody>
      </p:sp>
      <p:graphicFrame>
        <p:nvGraphicFramePr>
          <p:cNvPr id="7" name="Chart 6"/>
          <p:cNvGraphicFramePr/>
          <p:nvPr/>
        </p:nvGraphicFramePr>
        <p:xfrm>
          <a:off x="0" y="1676400"/>
          <a:ext cx="9144000" cy="4038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Table 10"/>
          <p:cNvGraphicFramePr>
            <a:graphicFrameLocks noGrp="1"/>
          </p:cNvGraphicFramePr>
          <p:nvPr/>
        </p:nvGraphicFramePr>
        <p:xfrm>
          <a:off x="1066800" y="5181600"/>
          <a:ext cx="6172200" cy="457200"/>
        </p:xfrm>
        <a:graphic>
          <a:graphicData uri="http://schemas.openxmlformats.org/drawingml/2006/table">
            <a:tbl>
              <a:tblPr/>
              <a:tblGrid>
                <a:gridCol w="1234440"/>
                <a:gridCol w="1234440"/>
                <a:gridCol w="1234440"/>
                <a:gridCol w="1234440"/>
                <a:gridCol w="1234440"/>
              </a:tblGrid>
              <a:tr h="457200">
                <a:tc>
                  <a:txBody>
                    <a:bodyPr/>
                    <a:lstStyle/>
                    <a:p>
                      <a:pPr algn="ctr" fontAlgn="b"/>
                      <a:r>
                        <a:rPr lang="en-GB" sz="1200" b="1" i="0" u="none" strike="noStrike">
                          <a:solidFill>
                            <a:srgbClr val="376091"/>
                          </a:solidFill>
                          <a:latin typeface="Calibri"/>
                        </a:rPr>
                        <a:t>51%</a:t>
                      </a:r>
                    </a:p>
                  </a:txBody>
                  <a:tcPr marL="0" marR="0" marT="0" marB="0" anchor="b">
                    <a:lnL>
                      <a:noFill/>
                    </a:lnL>
                    <a:lnR>
                      <a:noFill/>
                    </a:lnR>
                    <a:lnT>
                      <a:noFill/>
                    </a:lnT>
                    <a:lnB>
                      <a:noFill/>
                    </a:lnB>
                  </a:tcPr>
                </a:tc>
                <a:tc>
                  <a:txBody>
                    <a:bodyPr/>
                    <a:lstStyle/>
                    <a:p>
                      <a:pPr algn="ctr" fontAlgn="b"/>
                      <a:r>
                        <a:rPr lang="en-GB" sz="1200" b="1" i="0" u="none" strike="noStrike">
                          <a:solidFill>
                            <a:srgbClr val="376091"/>
                          </a:solidFill>
                          <a:latin typeface="Calibri"/>
                        </a:rPr>
                        <a:t>65%</a:t>
                      </a:r>
                    </a:p>
                  </a:txBody>
                  <a:tcPr marL="0" marR="0" marT="0" marB="0" anchor="b">
                    <a:lnL>
                      <a:noFill/>
                    </a:lnL>
                    <a:lnR>
                      <a:noFill/>
                    </a:lnR>
                    <a:lnT>
                      <a:noFill/>
                    </a:lnT>
                    <a:lnB>
                      <a:noFill/>
                    </a:lnB>
                  </a:tcPr>
                </a:tc>
                <a:tc>
                  <a:txBody>
                    <a:bodyPr/>
                    <a:lstStyle/>
                    <a:p>
                      <a:pPr algn="ctr" fontAlgn="b"/>
                      <a:r>
                        <a:rPr lang="en-GB" sz="1200" b="1" i="0" u="none" strike="noStrike">
                          <a:solidFill>
                            <a:srgbClr val="376091"/>
                          </a:solidFill>
                          <a:latin typeface="Calibri"/>
                        </a:rPr>
                        <a:t>91%</a:t>
                      </a:r>
                    </a:p>
                  </a:txBody>
                  <a:tcPr marL="0" marR="0" marT="0" marB="0" anchor="b">
                    <a:lnL>
                      <a:noFill/>
                    </a:lnL>
                    <a:lnR>
                      <a:noFill/>
                    </a:lnR>
                    <a:lnT>
                      <a:noFill/>
                    </a:lnT>
                    <a:lnB>
                      <a:noFill/>
                    </a:lnB>
                  </a:tcPr>
                </a:tc>
                <a:tc>
                  <a:txBody>
                    <a:bodyPr/>
                    <a:lstStyle/>
                    <a:p>
                      <a:pPr algn="ctr" fontAlgn="b"/>
                      <a:r>
                        <a:rPr lang="en-GB" sz="1200" b="1" i="0" u="none" strike="noStrike">
                          <a:solidFill>
                            <a:srgbClr val="376091"/>
                          </a:solidFill>
                          <a:latin typeface="Calibri"/>
                        </a:rPr>
                        <a:t>30%</a:t>
                      </a:r>
                    </a:p>
                  </a:txBody>
                  <a:tcPr marL="0" marR="0" marT="0" marB="0" anchor="b">
                    <a:lnL>
                      <a:noFill/>
                    </a:lnL>
                    <a:lnR>
                      <a:noFill/>
                    </a:lnR>
                    <a:lnT>
                      <a:noFill/>
                    </a:lnT>
                    <a:lnB>
                      <a:noFill/>
                    </a:lnB>
                  </a:tcPr>
                </a:tc>
                <a:tc>
                  <a:txBody>
                    <a:bodyPr/>
                    <a:lstStyle/>
                    <a:p>
                      <a:pPr algn="ctr" fontAlgn="b"/>
                      <a:r>
                        <a:rPr lang="en-GB" sz="1200" b="1" i="0" u="none" strike="noStrike" dirty="0">
                          <a:solidFill>
                            <a:srgbClr val="376091"/>
                          </a:solidFill>
                          <a:latin typeface="Calibri"/>
                        </a:rPr>
                        <a:t>34%</a:t>
                      </a:r>
                    </a:p>
                  </a:txBody>
                  <a:tcPr marL="0" marR="0" marT="0" marB="0" anchor="b">
                    <a:lnL>
                      <a:noFill/>
                    </a:lnL>
                    <a:lnR>
                      <a:noFill/>
                    </a:lnR>
                    <a:lnT>
                      <a:noFill/>
                    </a:lnT>
                    <a:lnB>
                      <a:noFill/>
                    </a:lnB>
                  </a:tcPr>
                </a:tc>
              </a:tr>
            </a:tbl>
          </a:graphicData>
        </a:graphic>
      </p:graphicFrame>
      <p:pic>
        <p:nvPicPr>
          <p:cNvPr id="13" name="Picture 8" descr="proquest_logo-18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2"/>
          <p:cNvSpPr txBox="1">
            <a:spLocks/>
          </p:cNvSpPr>
          <p:nvPr/>
        </p:nvSpPr>
        <p:spPr>
          <a:xfrm>
            <a:off x="0" y="0"/>
            <a:ext cx="6781799" cy="950463"/>
          </a:xfrm>
          <a:prstGeom prst="rect">
            <a:avLst/>
          </a:prstGeom>
        </p:spPr>
        <p:txBody>
          <a:bodyPr/>
          <a:lstStyle>
            <a:lvl1pPr algn="l" rtl="0" eaLnBrk="0" fontAlgn="base" hangingPunct="0">
              <a:spcBef>
                <a:spcPct val="0"/>
              </a:spcBef>
              <a:spcAft>
                <a:spcPct val="0"/>
              </a:spcAft>
              <a:defRPr sz="3200" b="1">
                <a:solidFill>
                  <a:schemeClr val="tx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a:lstStyle>
          <a:p>
            <a:pPr eaLnBrk="1" hangingPunct="1"/>
            <a:r>
              <a:rPr lang="en-US" dirty="0"/>
              <a:t>Data Collection</a:t>
            </a:r>
            <a:r>
              <a:rPr lang="en-US" sz="2800" dirty="0"/>
              <a:t/>
            </a:r>
            <a:br>
              <a:rPr lang="en-US" sz="2800" dirty="0"/>
            </a:br>
            <a:r>
              <a:rPr lang="en-US" sz="3000" dirty="0" smtClean="0">
                <a:solidFill>
                  <a:schemeClr val="tx1"/>
                </a:solidFill>
                <a:latin typeface="Calibri" charset="0"/>
              </a:rPr>
              <a:t>ABI Inform Complete</a:t>
            </a:r>
            <a:endParaRPr lang="en-US" sz="3000" dirty="0">
              <a:solidFill>
                <a:schemeClr val="tx1"/>
              </a:solidFill>
              <a:latin typeface="Calibri" charset="0"/>
            </a:endParaRPr>
          </a:p>
        </p:txBody>
      </p:sp>
    </p:spTree>
    <p:extLst>
      <p:ext uri="{BB962C8B-B14F-4D97-AF65-F5344CB8AC3E}">
        <p14:creationId xmlns:p14="http://schemas.microsoft.com/office/powerpoint/2010/main" val="2903093113"/>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620000" cy="557212"/>
          </a:xfrm>
        </p:spPr>
        <p:txBody>
          <a:bodyPr/>
          <a:lstStyle/>
          <a:p>
            <a:pPr marL="0" indent="0">
              <a:buNone/>
            </a:pPr>
            <a:r>
              <a:rPr lang="en-US" b="1" dirty="0" smtClean="0"/>
              <a:t>Expands </a:t>
            </a:r>
            <a:r>
              <a:rPr lang="en-US" b="1" dirty="0"/>
              <a:t>content </a:t>
            </a:r>
            <a:r>
              <a:rPr lang="en-US" b="1" dirty="0" smtClean="0"/>
              <a:t>from market </a:t>
            </a:r>
            <a:r>
              <a:rPr lang="en-US" b="1" dirty="0"/>
              <a:t>and Industry reports </a:t>
            </a:r>
            <a:endParaRPr lang="en-US" b="1" dirty="0" smtClean="0"/>
          </a:p>
          <a:p>
            <a:pPr lvl="1"/>
            <a:endParaRPr lang="en-US" dirty="0"/>
          </a:p>
        </p:txBody>
      </p:sp>
      <p:sp>
        <p:nvSpPr>
          <p:cNvPr id="4" name="Slide Number Placeholder 3"/>
          <p:cNvSpPr>
            <a:spLocks noGrp="1"/>
          </p:cNvSpPr>
          <p:nvPr>
            <p:ph type="sldNum" sz="quarter" idx="11"/>
          </p:nvPr>
        </p:nvSpPr>
        <p:spPr/>
        <p:txBody>
          <a:bodyPr/>
          <a:lstStyle/>
          <a:p>
            <a:pPr>
              <a:defRPr/>
            </a:pPr>
            <a:fld id="{136B87E6-F1CF-4EFF-A5EB-AE71A4C4BD51}" type="slidenum">
              <a:rPr lang="en-US" smtClean="0"/>
              <a:pPr>
                <a:defRPr/>
              </a:pPr>
              <a:t>21</a:t>
            </a:fld>
            <a:endParaRPr lang="en-US" dirty="0"/>
          </a:p>
        </p:txBody>
      </p:sp>
      <p:pic>
        <p:nvPicPr>
          <p:cNvPr id="5" name="Picture 4" descr="hoovers.jpg"/>
          <p:cNvPicPr>
            <a:picLocks noChangeAspect="1"/>
          </p:cNvPicPr>
          <p:nvPr/>
        </p:nvPicPr>
        <p:blipFill>
          <a:blip r:embed="rId3" cstate="print"/>
          <a:stretch>
            <a:fillRect/>
          </a:stretch>
        </p:blipFill>
        <p:spPr>
          <a:xfrm>
            <a:off x="609600" y="2057400"/>
            <a:ext cx="2362200" cy="999998"/>
          </a:xfrm>
          <a:prstGeom prst="rect">
            <a:avLst/>
          </a:prstGeom>
        </p:spPr>
      </p:pic>
      <p:pic>
        <p:nvPicPr>
          <p:cNvPr id="6" name="Picture 5" descr="holding-business-monitor-international.jpg"/>
          <p:cNvPicPr>
            <a:picLocks noChangeAspect="1"/>
          </p:cNvPicPr>
          <p:nvPr/>
        </p:nvPicPr>
        <p:blipFill>
          <a:blip r:embed="rId4" cstate="print"/>
          <a:stretch>
            <a:fillRect/>
          </a:stretch>
        </p:blipFill>
        <p:spPr>
          <a:xfrm>
            <a:off x="2209800" y="4495800"/>
            <a:ext cx="2628900" cy="1500514"/>
          </a:xfrm>
          <a:prstGeom prst="rect">
            <a:avLst/>
          </a:prstGeom>
        </p:spPr>
      </p:pic>
      <p:pic>
        <p:nvPicPr>
          <p:cNvPr id="7" name="Picture 6" descr="oxford economics logo.jpg"/>
          <p:cNvPicPr>
            <a:picLocks noChangeAspect="1"/>
          </p:cNvPicPr>
          <p:nvPr/>
        </p:nvPicPr>
        <p:blipFill>
          <a:blip r:embed="rId5" cstate="print"/>
          <a:stretch>
            <a:fillRect/>
          </a:stretch>
        </p:blipFill>
        <p:spPr>
          <a:xfrm>
            <a:off x="609600" y="3429000"/>
            <a:ext cx="2819399" cy="638355"/>
          </a:xfrm>
          <a:prstGeom prst="rect">
            <a:avLst/>
          </a:prstGeom>
        </p:spPr>
      </p:pic>
      <p:pic>
        <p:nvPicPr>
          <p:cNvPr id="8" name="Picture 7" descr="uno-ilo.gif"/>
          <p:cNvPicPr>
            <a:picLocks noChangeAspect="1"/>
          </p:cNvPicPr>
          <p:nvPr/>
        </p:nvPicPr>
        <p:blipFill>
          <a:blip r:embed="rId6" cstate="print"/>
          <a:stretch>
            <a:fillRect/>
          </a:stretch>
        </p:blipFill>
        <p:spPr>
          <a:xfrm>
            <a:off x="381000" y="4495800"/>
            <a:ext cx="1905000" cy="1270000"/>
          </a:xfrm>
          <a:prstGeom prst="rect">
            <a:avLst/>
          </a:prstGeom>
        </p:spPr>
      </p:pic>
      <p:pic>
        <p:nvPicPr>
          <p:cNvPr id="9" name="Picture 8" descr="logo-isi.gif"/>
          <p:cNvPicPr>
            <a:picLocks noChangeAspect="1"/>
          </p:cNvPicPr>
          <p:nvPr/>
        </p:nvPicPr>
        <p:blipFill>
          <a:blip r:embed="rId7" cstate="print"/>
          <a:stretch>
            <a:fillRect/>
          </a:stretch>
        </p:blipFill>
        <p:spPr>
          <a:xfrm>
            <a:off x="3352800" y="2057400"/>
            <a:ext cx="4465320" cy="577412"/>
          </a:xfrm>
          <a:prstGeom prst="rect">
            <a:avLst/>
          </a:prstGeom>
        </p:spPr>
      </p:pic>
      <p:pic>
        <p:nvPicPr>
          <p:cNvPr id="11" name="Picture 5"/>
          <p:cNvPicPr>
            <a:picLocks noChangeAspect="1" noChangeArrowheads="1"/>
          </p:cNvPicPr>
          <p:nvPr/>
        </p:nvPicPr>
        <p:blipFill>
          <a:blip r:embed="rId8" cstate="print"/>
          <a:srcRect/>
          <a:stretch>
            <a:fillRect/>
          </a:stretch>
        </p:blipFill>
        <p:spPr bwMode="auto">
          <a:xfrm>
            <a:off x="7342507" y="2717371"/>
            <a:ext cx="1649093" cy="1930829"/>
          </a:xfrm>
          <a:prstGeom prst="rect">
            <a:avLst/>
          </a:prstGeom>
          <a:ln>
            <a:solidFill>
              <a:schemeClr val="bg2"/>
            </a:solidFill>
          </a:ln>
          <a:effectLst>
            <a:outerShdw blurRad="292100" dist="139700" dir="2700000" algn="tl" rotWithShape="0">
              <a:srgbClr val="333333">
                <a:alpha val="65000"/>
              </a:srgbClr>
            </a:outerShdw>
          </a:effectLst>
        </p:spPr>
      </p:pic>
      <p:pic>
        <p:nvPicPr>
          <p:cNvPr id="12" name="Picture 11"/>
          <p:cNvPicPr/>
          <p:nvPr/>
        </p:nvPicPr>
        <p:blipFill>
          <a:blip r:embed="rId9" cstate="print"/>
          <a:srcRect l="63745" t="12644" r="11305"/>
          <a:stretch>
            <a:fillRect/>
          </a:stretch>
        </p:blipFill>
        <p:spPr bwMode="auto">
          <a:xfrm>
            <a:off x="5181600" y="3200400"/>
            <a:ext cx="1512563" cy="2865101"/>
          </a:xfrm>
          <a:prstGeom prst="rect">
            <a:avLst/>
          </a:prstGeom>
          <a:noFill/>
          <a:ln w="9525">
            <a:solidFill>
              <a:schemeClr val="tx1">
                <a:lumMod val="95000"/>
                <a:lumOff val="5000"/>
              </a:schemeClr>
            </a:solidFill>
            <a:miter lim="800000"/>
            <a:headEnd/>
            <a:tailEnd/>
          </a:ln>
        </p:spPr>
      </p:pic>
      <p:pic>
        <p:nvPicPr>
          <p:cNvPr id="13" name="Picture 3"/>
          <p:cNvPicPr>
            <a:picLocks noChangeAspect="1" noChangeArrowheads="1"/>
          </p:cNvPicPr>
          <p:nvPr/>
        </p:nvPicPr>
        <p:blipFill>
          <a:blip r:embed="rId10" cstate="print"/>
          <a:srcRect/>
          <a:stretch>
            <a:fillRect/>
          </a:stretch>
        </p:blipFill>
        <p:spPr bwMode="auto">
          <a:xfrm>
            <a:off x="7150582" y="4693902"/>
            <a:ext cx="1810215" cy="1556731"/>
          </a:xfrm>
          <a:prstGeom prst="rect">
            <a:avLst/>
          </a:prstGeom>
          <a:ln>
            <a:solidFill>
              <a:schemeClr val="bg2"/>
            </a:solidFill>
          </a:ln>
          <a:effectLst>
            <a:outerShdw blurRad="292100" dist="139700" dir="2700000" algn="tl" rotWithShape="0">
              <a:srgbClr val="333333">
                <a:alpha val="65000"/>
              </a:srgbClr>
            </a:outerShdw>
          </a:effectLst>
        </p:spPr>
      </p:pic>
      <p:pic>
        <p:nvPicPr>
          <p:cNvPr id="14" name="Picture 3"/>
          <p:cNvPicPr>
            <a:picLocks noChangeAspect="1" noChangeArrowheads="1"/>
          </p:cNvPicPr>
          <p:nvPr/>
        </p:nvPicPr>
        <p:blipFill>
          <a:blip r:embed="rId11" cstate="print"/>
          <a:srcRect l="19172" t="33524" r="65332" b="9333"/>
          <a:stretch>
            <a:fillRect/>
          </a:stretch>
        </p:blipFill>
        <p:spPr bwMode="auto">
          <a:xfrm>
            <a:off x="6781800" y="2869771"/>
            <a:ext cx="1391027" cy="1768255"/>
          </a:xfrm>
          <a:prstGeom prst="rect">
            <a:avLst/>
          </a:prstGeom>
          <a:noFill/>
          <a:ln w="9525">
            <a:solidFill>
              <a:schemeClr val="accent1"/>
            </a:solidFill>
            <a:miter lim="800000"/>
            <a:headEnd/>
            <a:tailEnd/>
          </a:ln>
        </p:spPr>
      </p:pic>
      <p:pic>
        <p:nvPicPr>
          <p:cNvPr id="17" name="Picture 8" descr="proquest_logo-186.jp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7010400" y="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2"/>
          <p:cNvSpPr txBox="1">
            <a:spLocks/>
          </p:cNvSpPr>
          <p:nvPr/>
        </p:nvSpPr>
        <p:spPr>
          <a:xfrm>
            <a:off x="0" y="0"/>
            <a:ext cx="6781799" cy="950463"/>
          </a:xfrm>
          <a:prstGeom prst="rect">
            <a:avLst/>
          </a:prstGeom>
        </p:spPr>
        <p:txBody>
          <a:bodyPr/>
          <a:lstStyle>
            <a:lvl1pPr algn="l" rtl="0" eaLnBrk="0" fontAlgn="base" hangingPunct="0">
              <a:spcBef>
                <a:spcPct val="0"/>
              </a:spcBef>
              <a:spcAft>
                <a:spcPct val="0"/>
              </a:spcAft>
              <a:defRPr sz="3200" b="1">
                <a:solidFill>
                  <a:schemeClr val="tx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a:lstStyle>
          <a:p>
            <a:pPr eaLnBrk="1" hangingPunct="1"/>
            <a:r>
              <a:rPr lang="en-US" dirty="0"/>
              <a:t>Data Collection</a:t>
            </a:r>
            <a:r>
              <a:rPr lang="en-US" sz="2800" dirty="0"/>
              <a:t/>
            </a:r>
            <a:br>
              <a:rPr lang="en-US" sz="2800" dirty="0"/>
            </a:br>
            <a:r>
              <a:rPr lang="en-US" sz="3000" dirty="0" smtClean="0">
                <a:solidFill>
                  <a:schemeClr val="tx1"/>
                </a:solidFill>
                <a:latin typeface="Calibri" charset="0"/>
              </a:rPr>
              <a:t>ABI Inform Complete</a:t>
            </a:r>
            <a:endParaRPr lang="en-US" sz="3000" dirty="0">
              <a:solidFill>
                <a:schemeClr val="tx1"/>
              </a:solidFill>
              <a:latin typeface="Calibri" charset="0"/>
            </a:endParaRPr>
          </a:p>
        </p:txBody>
      </p:sp>
    </p:spTree>
    <p:extLst>
      <p:ext uri="{BB962C8B-B14F-4D97-AF65-F5344CB8AC3E}">
        <p14:creationId xmlns:p14="http://schemas.microsoft.com/office/powerpoint/2010/main" val="2703847053"/>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checkerboard(across)">
                                      <p:cBhvr>
                                        <p:cTn id="11" dur="500"/>
                                        <p:tgtEl>
                                          <p:spTgt spid="12"/>
                                        </p:tgtEl>
                                      </p:cBhvr>
                                    </p:animEffect>
                                  </p:childTnLst>
                                </p:cTn>
                              </p:par>
                            </p:childTnLst>
                          </p:cTn>
                        </p:par>
                        <p:par>
                          <p:cTn id="12" fill="hold">
                            <p:stCondLst>
                              <p:cond delay="1000"/>
                            </p:stCondLst>
                            <p:childTnLst>
                              <p:par>
                                <p:cTn id="13" presetID="5" presetClass="entr" presetSubtype="10"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heckerboard(across)">
                                      <p:cBhvr>
                                        <p:cTn id="15" dur="500"/>
                                        <p:tgtEl>
                                          <p:spTgt spid="13"/>
                                        </p:tgtEl>
                                      </p:cBhvr>
                                    </p:animEffect>
                                  </p:childTnLst>
                                </p:cTn>
                              </p:par>
                            </p:childTnLst>
                          </p:cTn>
                        </p:par>
                        <p:par>
                          <p:cTn id="16" fill="hold">
                            <p:stCondLst>
                              <p:cond delay="1500"/>
                            </p:stCondLst>
                            <p:childTnLst>
                              <p:par>
                                <p:cTn id="17" presetID="5" presetClass="entr" presetSubtype="10"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checkerboard(across)">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http://www.aeaweb.org/images/aer_cover.jpg"/>
          <p:cNvPicPr/>
          <p:nvPr/>
        </p:nvPicPr>
        <p:blipFill>
          <a:blip r:embed="rId3" cstate="print"/>
          <a:srcRect/>
          <a:stretch>
            <a:fillRect/>
          </a:stretch>
        </p:blipFill>
        <p:spPr bwMode="auto">
          <a:xfrm>
            <a:off x="6400800" y="1981200"/>
            <a:ext cx="1239078" cy="2128247"/>
          </a:xfrm>
          <a:prstGeom prst="rect">
            <a:avLst/>
          </a:prstGeom>
          <a:noFill/>
          <a:ln w="9525">
            <a:solidFill>
              <a:schemeClr val="tx1"/>
            </a:solidFill>
            <a:miter lim="800000"/>
            <a:headEnd/>
            <a:tailEnd/>
          </a:ln>
        </p:spPr>
      </p:pic>
      <p:pic>
        <p:nvPicPr>
          <p:cNvPr id="20" name="Picture 19" descr="http://www.aeaweb.org/images/jep_cover.jpg"/>
          <p:cNvPicPr/>
          <p:nvPr/>
        </p:nvPicPr>
        <p:blipFill>
          <a:blip r:embed="rId4" cstate="print"/>
          <a:srcRect/>
          <a:stretch>
            <a:fillRect/>
          </a:stretch>
        </p:blipFill>
        <p:spPr bwMode="auto">
          <a:xfrm>
            <a:off x="7732642" y="2438400"/>
            <a:ext cx="1182757" cy="1925683"/>
          </a:xfrm>
          <a:prstGeom prst="rect">
            <a:avLst/>
          </a:prstGeom>
          <a:noFill/>
          <a:ln w="9525">
            <a:solidFill>
              <a:schemeClr val="tx1"/>
            </a:solidFill>
            <a:miter lim="800000"/>
            <a:headEnd/>
            <a:tailEnd/>
          </a:ln>
        </p:spPr>
      </p:pic>
      <p:sp>
        <p:nvSpPr>
          <p:cNvPr id="5" name="Content Placeholder 4"/>
          <p:cNvSpPr>
            <a:spLocks noGrp="1"/>
          </p:cNvSpPr>
          <p:nvPr>
            <p:ph sz="half" idx="1"/>
          </p:nvPr>
        </p:nvSpPr>
        <p:spPr>
          <a:xfrm>
            <a:off x="533400" y="1447800"/>
            <a:ext cx="3810000" cy="4648200"/>
          </a:xfrm>
        </p:spPr>
        <p:txBody>
          <a:bodyPr/>
          <a:lstStyle/>
          <a:p>
            <a:endParaRPr lang="en-US" sz="1800" dirty="0" smtClean="0"/>
          </a:p>
          <a:p>
            <a:endParaRPr lang="en-US" sz="1800" dirty="0" smtClean="0"/>
          </a:p>
          <a:p>
            <a:endParaRPr lang="en-US" sz="1800" dirty="0" smtClean="0"/>
          </a:p>
          <a:p>
            <a:endParaRPr lang="en-US" sz="1800" dirty="0"/>
          </a:p>
        </p:txBody>
      </p:sp>
      <p:sp>
        <p:nvSpPr>
          <p:cNvPr id="4" name="Slide Number Placeholder 3"/>
          <p:cNvSpPr>
            <a:spLocks noGrp="1"/>
          </p:cNvSpPr>
          <p:nvPr>
            <p:ph type="sldNum" sz="quarter" idx="11"/>
          </p:nvPr>
        </p:nvSpPr>
        <p:spPr/>
        <p:txBody>
          <a:bodyPr/>
          <a:lstStyle/>
          <a:p>
            <a:pPr>
              <a:defRPr/>
            </a:pPr>
            <a:fld id="{136B87E6-F1CF-4EFF-A5EB-AE71A4C4BD51}" type="slidenum">
              <a:rPr lang="en-US" smtClean="0"/>
              <a:pPr>
                <a:defRPr/>
              </a:pPr>
              <a:t>22</a:t>
            </a:fld>
            <a:endParaRPr lang="en-US" dirty="0"/>
          </a:p>
        </p:txBody>
      </p:sp>
      <p:pic>
        <p:nvPicPr>
          <p:cNvPr id="15" name="Picture 14" descr="American Economic Association"/>
          <p:cNvPicPr/>
          <p:nvPr/>
        </p:nvPicPr>
        <p:blipFill>
          <a:blip r:embed="rId5" cstate="print"/>
          <a:srcRect/>
          <a:stretch>
            <a:fillRect/>
          </a:stretch>
        </p:blipFill>
        <p:spPr bwMode="auto">
          <a:xfrm>
            <a:off x="3886200" y="2971800"/>
            <a:ext cx="1295400" cy="1295400"/>
          </a:xfrm>
          <a:prstGeom prst="rect">
            <a:avLst/>
          </a:prstGeom>
          <a:noFill/>
          <a:ln w="9525">
            <a:noFill/>
            <a:miter lim="800000"/>
            <a:headEnd/>
            <a:tailEnd/>
          </a:ln>
        </p:spPr>
      </p:pic>
      <p:pic>
        <p:nvPicPr>
          <p:cNvPr id="16" name="Picture 15" descr="http://www.aeaweb.org/images/micro.jpg"/>
          <p:cNvPicPr/>
          <p:nvPr/>
        </p:nvPicPr>
        <p:blipFill>
          <a:blip r:embed="rId6" cstate="print"/>
          <a:srcRect/>
          <a:stretch>
            <a:fillRect/>
          </a:stretch>
        </p:blipFill>
        <p:spPr bwMode="auto">
          <a:xfrm>
            <a:off x="6553200" y="4191000"/>
            <a:ext cx="1351722" cy="2075634"/>
          </a:xfrm>
          <a:prstGeom prst="rect">
            <a:avLst/>
          </a:prstGeom>
          <a:noFill/>
          <a:ln w="9525">
            <a:solidFill>
              <a:schemeClr val="tx1"/>
            </a:solidFill>
            <a:miter lim="800000"/>
            <a:headEnd/>
            <a:tailEnd/>
          </a:ln>
        </p:spPr>
      </p:pic>
      <p:pic>
        <p:nvPicPr>
          <p:cNvPr id="17" name="Picture 16" descr="JEL cover"/>
          <p:cNvPicPr/>
          <p:nvPr/>
        </p:nvPicPr>
        <p:blipFill>
          <a:blip r:embed="rId7" cstate="print"/>
          <a:srcRect/>
          <a:stretch>
            <a:fillRect/>
          </a:stretch>
        </p:blipFill>
        <p:spPr bwMode="auto">
          <a:xfrm>
            <a:off x="5105400" y="3810000"/>
            <a:ext cx="1295400" cy="2209800"/>
          </a:xfrm>
          <a:prstGeom prst="rect">
            <a:avLst/>
          </a:prstGeom>
          <a:noFill/>
          <a:ln w="9525">
            <a:solidFill>
              <a:schemeClr val="tx1"/>
            </a:solidFill>
            <a:miter lim="800000"/>
            <a:headEnd/>
            <a:tailEnd/>
          </a:ln>
        </p:spPr>
      </p:pic>
      <p:pic>
        <p:nvPicPr>
          <p:cNvPr id="19" name="Picture 18" descr="http://www.aeaweb.org/images/applied.jpg"/>
          <p:cNvPicPr/>
          <p:nvPr/>
        </p:nvPicPr>
        <p:blipFill>
          <a:blip r:embed="rId8" cstate="print"/>
          <a:srcRect/>
          <a:stretch>
            <a:fillRect/>
          </a:stretch>
        </p:blipFill>
        <p:spPr bwMode="auto">
          <a:xfrm>
            <a:off x="533400" y="2286000"/>
            <a:ext cx="1413164" cy="1828800"/>
          </a:xfrm>
          <a:prstGeom prst="rect">
            <a:avLst/>
          </a:prstGeom>
          <a:noFill/>
          <a:ln w="9525">
            <a:solidFill>
              <a:schemeClr val="tx1"/>
            </a:solidFill>
            <a:miter lim="800000"/>
            <a:headEnd/>
            <a:tailEnd/>
          </a:ln>
        </p:spPr>
      </p:pic>
      <p:pic>
        <p:nvPicPr>
          <p:cNvPr id="21" name="Picture 20" descr="http://www.aeaweb.org/images/macro.jpg"/>
          <p:cNvPicPr/>
          <p:nvPr/>
        </p:nvPicPr>
        <p:blipFill>
          <a:blip r:embed="rId9" cstate="print"/>
          <a:srcRect/>
          <a:stretch>
            <a:fillRect/>
          </a:stretch>
        </p:blipFill>
        <p:spPr bwMode="auto">
          <a:xfrm>
            <a:off x="1905000" y="3200400"/>
            <a:ext cx="1295400" cy="1828800"/>
          </a:xfrm>
          <a:prstGeom prst="rect">
            <a:avLst/>
          </a:prstGeom>
          <a:noFill/>
          <a:ln w="9525">
            <a:solidFill>
              <a:schemeClr val="tx1"/>
            </a:solidFill>
            <a:miter lim="800000"/>
            <a:headEnd/>
            <a:tailEnd/>
          </a:ln>
        </p:spPr>
      </p:pic>
      <p:pic>
        <p:nvPicPr>
          <p:cNvPr id="18" name="Picture 17" descr="http://www.aeaweb.org/images/policy.jpg"/>
          <p:cNvPicPr/>
          <p:nvPr/>
        </p:nvPicPr>
        <p:blipFill>
          <a:blip r:embed="rId10" cstate="print"/>
          <a:srcRect/>
          <a:stretch>
            <a:fillRect/>
          </a:stretch>
        </p:blipFill>
        <p:spPr bwMode="auto">
          <a:xfrm>
            <a:off x="381000" y="4157816"/>
            <a:ext cx="1391083" cy="1976284"/>
          </a:xfrm>
          <a:prstGeom prst="rect">
            <a:avLst/>
          </a:prstGeom>
          <a:noFill/>
          <a:ln w="9525">
            <a:solidFill>
              <a:schemeClr val="tx1"/>
            </a:solidFill>
            <a:miter lim="800000"/>
            <a:headEnd/>
            <a:tailEnd/>
          </a:ln>
        </p:spPr>
      </p:pic>
      <p:sp>
        <p:nvSpPr>
          <p:cNvPr id="22" name="Rectangle 21"/>
          <p:cNvSpPr/>
          <p:nvPr/>
        </p:nvSpPr>
        <p:spPr>
          <a:xfrm>
            <a:off x="533400" y="1219200"/>
            <a:ext cx="7848600" cy="830997"/>
          </a:xfrm>
          <a:prstGeom prst="rect">
            <a:avLst/>
          </a:prstGeom>
        </p:spPr>
        <p:txBody>
          <a:bodyPr wrap="square">
            <a:spAutoFit/>
          </a:bodyPr>
          <a:lstStyle/>
          <a:p>
            <a:r>
              <a:rPr lang="en-US" b="1" dirty="0" smtClean="0">
                <a:solidFill>
                  <a:srgbClr val="333333"/>
                </a:solidFill>
                <a:latin typeface="Calibri" pitchFamily="34" charset="0"/>
                <a:cs typeface="Calibri" pitchFamily="34" charset="0"/>
              </a:rPr>
              <a:t>New Agreement: </a:t>
            </a:r>
            <a:br>
              <a:rPr lang="en-US" b="1" dirty="0" smtClean="0">
                <a:solidFill>
                  <a:srgbClr val="333333"/>
                </a:solidFill>
                <a:latin typeface="Calibri" pitchFamily="34" charset="0"/>
                <a:cs typeface="Calibri" pitchFamily="34" charset="0"/>
              </a:rPr>
            </a:br>
            <a:r>
              <a:rPr lang="en-US" b="1" dirty="0" smtClean="0">
                <a:solidFill>
                  <a:srgbClr val="333333"/>
                </a:solidFill>
                <a:latin typeface="Calibri" pitchFamily="34" charset="0"/>
                <a:cs typeface="Calibri" pitchFamily="34" charset="0"/>
              </a:rPr>
              <a:t>American Economic Association</a:t>
            </a:r>
            <a:endParaRPr lang="en-GB" b="1" dirty="0">
              <a:solidFill>
                <a:srgbClr val="333333"/>
              </a:solidFill>
              <a:latin typeface="Calibri" pitchFamily="34" charset="0"/>
              <a:cs typeface="Calibri" pitchFamily="34" charset="0"/>
            </a:endParaRPr>
          </a:p>
        </p:txBody>
      </p:sp>
      <p:pic>
        <p:nvPicPr>
          <p:cNvPr id="23" name="Picture 8" descr="proquest_logo-186.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010400" y="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
          <p:cNvSpPr txBox="1">
            <a:spLocks/>
          </p:cNvSpPr>
          <p:nvPr/>
        </p:nvSpPr>
        <p:spPr>
          <a:xfrm>
            <a:off x="0" y="0"/>
            <a:ext cx="6781799" cy="950463"/>
          </a:xfrm>
          <a:prstGeom prst="rect">
            <a:avLst/>
          </a:prstGeom>
        </p:spPr>
        <p:txBody>
          <a:bodyPr/>
          <a:lstStyle>
            <a:lvl1pPr algn="l" rtl="0" eaLnBrk="0" fontAlgn="base" hangingPunct="0">
              <a:spcBef>
                <a:spcPct val="0"/>
              </a:spcBef>
              <a:spcAft>
                <a:spcPct val="0"/>
              </a:spcAft>
              <a:defRPr sz="3200" b="1">
                <a:solidFill>
                  <a:schemeClr val="tx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a:lstStyle>
          <a:p>
            <a:pPr eaLnBrk="1" hangingPunct="1"/>
            <a:r>
              <a:rPr lang="en-US" dirty="0"/>
              <a:t>Data Collection</a:t>
            </a:r>
            <a:r>
              <a:rPr lang="en-US" sz="2800" dirty="0"/>
              <a:t/>
            </a:r>
            <a:br>
              <a:rPr lang="en-US" sz="2800" dirty="0"/>
            </a:br>
            <a:r>
              <a:rPr lang="en-US" sz="3000" dirty="0" smtClean="0">
                <a:solidFill>
                  <a:schemeClr val="tx1"/>
                </a:solidFill>
                <a:latin typeface="Calibri" charset="0"/>
              </a:rPr>
              <a:t>ABI Inform Complete</a:t>
            </a:r>
            <a:endParaRPr lang="en-US" sz="3000" dirty="0">
              <a:solidFill>
                <a:schemeClr val="tx1"/>
              </a:solidFill>
              <a:latin typeface="Calibri" charset="0"/>
            </a:endParaRPr>
          </a:p>
        </p:txBody>
      </p:sp>
    </p:spTree>
    <p:extLst>
      <p:ext uri="{BB962C8B-B14F-4D97-AF65-F5344CB8AC3E}">
        <p14:creationId xmlns:p14="http://schemas.microsoft.com/office/powerpoint/2010/main" val="1513966104"/>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36B87E6-F1CF-4EFF-A5EB-AE71A4C4BD51}" type="slidenum">
              <a:rPr lang="en-US" smtClean="0"/>
              <a:pPr>
                <a:defRPr/>
              </a:pPr>
              <a:t>23</a:t>
            </a:fld>
            <a:endParaRPr lang="en-US" dirty="0"/>
          </a:p>
        </p:txBody>
      </p:sp>
      <p:pic>
        <p:nvPicPr>
          <p:cNvPr id="8" name="Picture 7" descr="C:\Documents and Settings\Kstewart\My Documents\Snagged It\ABI Jeff\Palgrave Macmilaan Logo.jpg"/>
          <p:cNvPicPr>
            <a:picLocks noChangeAspect="1" noChangeArrowheads="1"/>
          </p:cNvPicPr>
          <p:nvPr/>
        </p:nvPicPr>
        <p:blipFill>
          <a:blip r:embed="rId3" cstate="print"/>
          <a:srcRect/>
          <a:stretch>
            <a:fillRect/>
          </a:stretch>
        </p:blipFill>
        <p:spPr bwMode="auto">
          <a:xfrm>
            <a:off x="457200" y="2438400"/>
            <a:ext cx="2161309" cy="819807"/>
          </a:xfrm>
          <a:prstGeom prst="rect">
            <a:avLst/>
          </a:prstGeom>
          <a:noFill/>
          <a:ln>
            <a:solidFill>
              <a:schemeClr val="tx1">
                <a:lumMod val="50000"/>
                <a:lumOff val="50000"/>
              </a:schemeClr>
            </a:solidFill>
          </a:ln>
          <a:effectLst>
            <a:outerShdw blurRad="50800" dist="38100" dir="2700000" algn="tl" rotWithShape="0">
              <a:prstClr val="black">
                <a:alpha val="40000"/>
              </a:prstClr>
            </a:outerShdw>
          </a:effectLst>
        </p:spPr>
      </p:pic>
      <p:pic>
        <p:nvPicPr>
          <p:cNvPr id="13" name="Picture 12" descr="ejis.jpg"/>
          <p:cNvPicPr>
            <a:picLocks noChangeAspect="1"/>
          </p:cNvPicPr>
          <p:nvPr/>
        </p:nvPicPr>
        <p:blipFill>
          <a:blip r:embed="rId4" cstate="print"/>
          <a:stretch>
            <a:fillRect/>
          </a:stretch>
        </p:blipFill>
        <p:spPr>
          <a:xfrm>
            <a:off x="6629400" y="1905000"/>
            <a:ext cx="1905000" cy="2540000"/>
          </a:xfrm>
          <a:prstGeom prst="rect">
            <a:avLst/>
          </a:prstGeom>
        </p:spPr>
      </p:pic>
      <p:pic>
        <p:nvPicPr>
          <p:cNvPr id="14" name="Picture 13" descr="jors.jpg"/>
          <p:cNvPicPr>
            <a:picLocks noChangeAspect="1"/>
          </p:cNvPicPr>
          <p:nvPr/>
        </p:nvPicPr>
        <p:blipFill>
          <a:blip r:embed="rId5" cstate="print"/>
          <a:stretch>
            <a:fillRect/>
          </a:stretch>
        </p:blipFill>
        <p:spPr>
          <a:xfrm>
            <a:off x="5715000" y="3810000"/>
            <a:ext cx="1524000" cy="2153920"/>
          </a:xfrm>
          <a:prstGeom prst="rect">
            <a:avLst/>
          </a:prstGeom>
        </p:spPr>
      </p:pic>
      <p:pic>
        <p:nvPicPr>
          <p:cNvPr id="15" name="Picture 14" descr="jird.gif"/>
          <p:cNvPicPr>
            <a:picLocks noChangeAspect="1"/>
          </p:cNvPicPr>
          <p:nvPr/>
        </p:nvPicPr>
        <p:blipFill>
          <a:blip r:embed="rId6" cstate="print"/>
          <a:stretch>
            <a:fillRect/>
          </a:stretch>
        </p:blipFill>
        <p:spPr>
          <a:xfrm>
            <a:off x="3276600" y="2362200"/>
            <a:ext cx="2266950" cy="3339973"/>
          </a:xfrm>
          <a:prstGeom prst="rect">
            <a:avLst/>
          </a:prstGeom>
        </p:spPr>
      </p:pic>
      <p:pic>
        <p:nvPicPr>
          <p:cNvPr id="16" name="Picture 15" descr="jibs.gif"/>
          <p:cNvPicPr>
            <a:picLocks noChangeAspect="1"/>
          </p:cNvPicPr>
          <p:nvPr/>
        </p:nvPicPr>
        <p:blipFill>
          <a:blip r:embed="rId7" cstate="print"/>
          <a:stretch>
            <a:fillRect/>
          </a:stretch>
        </p:blipFill>
        <p:spPr>
          <a:xfrm>
            <a:off x="7391400" y="3479800"/>
            <a:ext cx="1676400" cy="2235200"/>
          </a:xfrm>
          <a:prstGeom prst="rect">
            <a:avLst/>
          </a:prstGeom>
        </p:spPr>
      </p:pic>
      <p:sp>
        <p:nvSpPr>
          <p:cNvPr id="11" name="Rectangle 10"/>
          <p:cNvSpPr/>
          <p:nvPr/>
        </p:nvSpPr>
        <p:spPr>
          <a:xfrm>
            <a:off x="533400" y="1219200"/>
            <a:ext cx="7848600" cy="830997"/>
          </a:xfrm>
          <a:prstGeom prst="rect">
            <a:avLst/>
          </a:prstGeom>
        </p:spPr>
        <p:txBody>
          <a:bodyPr wrap="square">
            <a:spAutoFit/>
          </a:bodyPr>
          <a:lstStyle/>
          <a:p>
            <a:r>
              <a:rPr lang="en-US" b="1" dirty="0" smtClean="0">
                <a:solidFill>
                  <a:srgbClr val="333333"/>
                </a:solidFill>
                <a:latin typeface="Calibri" pitchFamily="34" charset="0"/>
                <a:cs typeface="Calibri" pitchFamily="34" charset="0"/>
              </a:rPr>
              <a:t>New Agreement: </a:t>
            </a:r>
            <a:br>
              <a:rPr lang="en-US" b="1" dirty="0" smtClean="0">
                <a:solidFill>
                  <a:srgbClr val="333333"/>
                </a:solidFill>
                <a:latin typeface="Calibri" pitchFamily="34" charset="0"/>
                <a:cs typeface="Calibri" pitchFamily="34" charset="0"/>
              </a:rPr>
            </a:br>
            <a:r>
              <a:rPr lang="en-US" b="1" dirty="0" smtClean="0">
                <a:solidFill>
                  <a:srgbClr val="333333"/>
                </a:solidFill>
                <a:latin typeface="Calibri" pitchFamily="34" charset="0"/>
                <a:cs typeface="Calibri" pitchFamily="34" charset="0"/>
              </a:rPr>
              <a:t>Palgrave </a:t>
            </a:r>
            <a:r>
              <a:rPr lang="en-US" b="1" dirty="0" err="1" smtClean="0">
                <a:solidFill>
                  <a:srgbClr val="333333"/>
                </a:solidFill>
                <a:latin typeface="Calibri" pitchFamily="34" charset="0"/>
                <a:cs typeface="Calibri" pitchFamily="34" charset="0"/>
              </a:rPr>
              <a:t>Macmilan</a:t>
            </a:r>
            <a:endParaRPr lang="en-GB" b="1" dirty="0">
              <a:solidFill>
                <a:srgbClr val="333333"/>
              </a:solidFill>
              <a:latin typeface="Calibri" pitchFamily="34" charset="0"/>
              <a:cs typeface="Calibri" pitchFamily="34" charset="0"/>
            </a:endParaRPr>
          </a:p>
        </p:txBody>
      </p:sp>
      <p:pic>
        <p:nvPicPr>
          <p:cNvPr id="18" name="Picture 8" descr="proquest_logo-186.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2"/>
          <p:cNvSpPr txBox="1">
            <a:spLocks/>
          </p:cNvSpPr>
          <p:nvPr/>
        </p:nvSpPr>
        <p:spPr>
          <a:xfrm>
            <a:off x="0" y="0"/>
            <a:ext cx="6781799" cy="950463"/>
          </a:xfrm>
          <a:prstGeom prst="rect">
            <a:avLst/>
          </a:prstGeom>
        </p:spPr>
        <p:txBody>
          <a:bodyPr/>
          <a:lstStyle>
            <a:lvl1pPr algn="l" rtl="0" eaLnBrk="0" fontAlgn="base" hangingPunct="0">
              <a:spcBef>
                <a:spcPct val="0"/>
              </a:spcBef>
              <a:spcAft>
                <a:spcPct val="0"/>
              </a:spcAft>
              <a:defRPr sz="3200" b="1">
                <a:solidFill>
                  <a:schemeClr val="tx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a:lstStyle>
          <a:p>
            <a:pPr eaLnBrk="1" hangingPunct="1"/>
            <a:r>
              <a:rPr lang="en-US" dirty="0"/>
              <a:t>Data Collection</a:t>
            </a:r>
            <a:r>
              <a:rPr lang="en-US" sz="2800" dirty="0"/>
              <a:t/>
            </a:r>
            <a:br>
              <a:rPr lang="en-US" sz="2800" dirty="0"/>
            </a:br>
            <a:r>
              <a:rPr lang="en-US" sz="3000" dirty="0" smtClean="0">
                <a:solidFill>
                  <a:schemeClr val="tx1"/>
                </a:solidFill>
                <a:latin typeface="Calibri" charset="0"/>
              </a:rPr>
              <a:t>ABI Inform Complete</a:t>
            </a:r>
            <a:endParaRPr lang="en-US" sz="3000" dirty="0">
              <a:solidFill>
                <a:schemeClr val="tx1"/>
              </a:solidFill>
              <a:latin typeface="Calibri" charset="0"/>
            </a:endParaRPr>
          </a:p>
        </p:txBody>
      </p:sp>
    </p:spTree>
    <p:extLst>
      <p:ext uri="{BB962C8B-B14F-4D97-AF65-F5344CB8AC3E}">
        <p14:creationId xmlns:p14="http://schemas.microsoft.com/office/powerpoint/2010/main" val="4002804915"/>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99C4E88-D1AB-4EE4-97AA-9C91BAC02A48}" type="slidenum">
              <a:rPr lang="en-US" smtClean="0">
                <a:solidFill>
                  <a:prstClr val="black">
                    <a:tint val="75000"/>
                  </a:prstClr>
                </a:solidFill>
              </a:rPr>
              <a:pPr>
                <a:defRPr/>
              </a:pPr>
              <a:t>24</a:t>
            </a:fld>
            <a:endParaRPr lang="en-US" dirty="0">
              <a:solidFill>
                <a:prstClr val="black">
                  <a:tint val="75000"/>
                </a:prstClr>
              </a:solidFill>
            </a:endParaRPr>
          </a:p>
        </p:txBody>
      </p:sp>
      <p:pic>
        <p:nvPicPr>
          <p:cNvPr id="6" name="Picture 2" descr="The Economist"/>
          <p:cNvPicPr>
            <a:picLocks noChangeAspect="1" noChangeArrowheads="1"/>
          </p:cNvPicPr>
          <p:nvPr/>
        </p:nvPicPr>
        <p:blipFill>
          <a:blip r:embed="rId3" cstate="print"/>
          <a:srcRect/>
          <a:stretch>
            <a:fillRect/>
          </a:stretch>
        </p:blipFill>
        <p:spPr bwMode="auto">
          <a:xfrm>
            <a:off x="914400" y="2514600"/>
            <a:ext cx="1617199" cy="786507"/>
          </a:xfrm>
          <a:prstGeom prst="rect">
            <a:avLst/>
          </a:prstGeom>
          <a:noFill/>
        </p:spPr>
      </p:pic>
      <p:pic>
        <p:nvPicPr>
          <p:cNvPr id="7" name="Picture 2" descr="The Economist Intelligence Unit"/>
          <p:cNvPicPr>
            <a:picLocks noChangeAspect="1" noChangeArrowheads="1"/>
          </p:cNvPicPr>
          <p:nvPr/>
        </p:nvPicPr>
        <p:blipFill>
          <a:blip r:embed="rId4" cstate="print"/>
          <a:srcRect/>
          <a:stretch>
            <a:fillRect/>
          </a:stretch>
        </p:blipFill>
        <p:spPr bwMode="auto">
          <a:xfrm>
            <a:off x="990600" y="3470910"/>
            <a:ext cx="3352800" cy="358654"/>
          </a:xfrm>
          <a:prstGeom prst="rect">
            <a:avLst/>
          </a:prstGeom>
          <a:noFill/>
        </p:spPr>
      </p:pic>
      <p:sp>
        <p:nvSpPr>
          <p:cNvPr id="10" name="Rectangle 9"/>
          <p:cNvSpPr/>
          <p:nvPr/>
        </p:nvSpPr>
        <p:spPr>
          <a:xfrm>
            <a:off x="524934" y="3829564"/>
            <a:ext cx="5472006" cy="1631216"/>
          </a:xfrm>
          <a:prstGeom prst="rect">
            <a:avLst/>
          </a:prstGeom>
        </p:spPr>
        <p:txBody>
          <a:bodyPr wrap="square">
            <a:spAutoFit/>
          </a:bodyPr>
          <a:lstStyle/>
          <a:p>
            <a:pPr lvl="1" defTabSz="457200">
              <a:buFont typeface="Arial" pitchFamily="34" charset="0"/>
              <a:buChar char="•"/>
            </a:pPr>
            <a:r>
              <a:rPr lang="en-US" sz="2000" dirty="0">
                <a:solidFill>
                  <a:prstClr val="black"/>
                </a:solidFill>
                <a:latin typeface="Calibri" pitchFamily="34" charset="0"/>
              </a:rPr>
              <a:t>Country Data Reports</a:t>
            </a:r>
          </a:p>
          <a:p>
            <a:pPr lvl="1" defTabSz="457200">
              <a:buFont typeface="Arial" pitchFamily="34" charset="0"/>
              <a:buChar char="•"/>
            </a:pPr>
            <a:r>
              <a:rPr lang="en-US" sz="2000" dirty="0">
                <a:solidFill>
                  <a:prstClr val="black"/>
                </a:solidFill>
                <a:latin typeface="Calibri" pitchFamily="34" charset="0"/>
              </a:rPr>
              <a:t>Country Forecast Reports &amp; Country Finance Reports</a:t>
            </a:r>
          </a:p>
          <a:p>
            <a:pPr lvl="1" defTabSz="457200">
              <a:buFont typeface="Arial" pitchFamily="34" charset="0"/>
              <a:buChar char="•"/>
            </a:pPr>
            <a:r>
              <a:rPr lang="en-US" sz="2000" dirty="0">
                <a:solidFill>
                  <a:prstClr val="black"/>
                </a:solidFill>
                <a:latin typeface="Calibri" pitchFamily="34" charset="0"/>
              </a:rPr>
              <a:t>World Commodity Reports</a:t>
            </a:r>
          </a:p>
          <a:p>
            <a:pPr lvl="1" defTabSz="457200">
              <a:buFont typeface="Arial" pitchFamily="34" charset="0"/>
              <a:buChar char="•"/>
            </a:pPr>
            <a:r>
              <a:rPr lang="en-US" sz="2000" dirty="0">
                <a:solidFill>
                  <a:prstClr val="black"/>
                </a:solidFill>
                <a:latin typeface="Calibri" pitchFamily="34" charset="0"/>
              </a:rPr>
              <a:t>EIU </a:t>
            </a:r>
            <a:r>
              <a:rPr lang="en-US" sz="2000" dirty="0" err="1">
                <a:solidFill>
                  <a:prstClr val="black"/>
                </a:solidFill>
                <a:latin typeface="Calibri" pitchFamily="34" charset="0"/>
              </a:rPr>
              <a:t>ViewsWire</a:t>
            </a:r>
            <a:endParaRPr lang="en-US" sz="2000" dirty="0">
              <a:solidFill>
                <a:prstClr val="black"/>
              </a:solidFill>
              <a:latin typeface="Calibri" pitchFamily="34" charset="0"/>
            </a:endParaRPr>
          </a:p>
        </p:txBody>
      </p:sp>
      <p:pic>
        <p:nvPicPr>
          <p:cNvPr id="18" name="Picture 17" descr="Book-of-Jobs-Apple-CEO-and-iPad-tablet-Photoshop-Economist-Cover.jpg"/>
          <p:cNvPicPr>
            <a:picLocks noChangeAspect="1"/>
          </p:cNvPicPr>
          <p:nvPr/>
        </p:nvPicPr>
        <p:blipFill>
          <a:blip r:embed="rId5" cstate="print"/>
          <a:stretch>
            <a:fillRect/>
          </a:stretch>
        </p:blipFill>
        <p:spPr>
          <a:xfrm>
            <a:off x="7010400" y="3962400"/>
            <a:ext cx="1548827" cy="2039257"/>
          </a:xfrm>
          <a:prstGeom prst="rect">
            <a:avLst/>
          </a:prstGeom>
        </p:spPr>
      </p:pic>
      <p:pic>
        <p:nvPicPr>
          <p:cNvPr id="19" name="Picture 18" descr="cover2.jpg"/>
          <p:cNvPicPr>
            <a:picLocks noChangeAspect="1"/>
          </p:cNvPicPr>
          <p:nvPr/>
        </p:nvPicPr>
        <p:blipFill>
          <a:blip r:embed="rId6" cstate="print"/>
          <a:stretch>
            <a:fillRect/>
          </a:stretch>
        </p:blipFill>
        <p:spPr>
          <a:xfrm>
            <a:off x="5791200" y="2590800"/>
            <a:ext cx="1643642" cy="2164095"/>
          </a:xfrm>
          <a:prstGeom prst="rect">
            <a:avLst/>
          </a:prstGeom>
        </p:spPr>
      </p:pic>
      <p:pic>
        <p:nvPicPr>
          <p:cNvPr id="20" name="Picture 19" descr="economist2.jpg"/>
          <p:cNvPicPr>
            <a:picLocks noChangeAspect="1"/>
          </p:cNvPicPr>
          <p:nvPr/>
        </p:nvPicPr>
        <p:blipFill>
          <a:blip r:embed="rId7" cstate="print"/>
          <a:stretch>
            <a:fillRect/>
          </a:stretch>
        </p:blipFill>
        <p:spPr>
          <a:xfrm>
            <a:off x="7432559" y="1676400"/>
            <a:ext cx="1696575" cy="2243405"/>
          </a:xfrm>
          <a:prstGeom prst="rect">
            <a:avLst/>
          </a:prstGeom>
        </p:spPr>
      </p:pic>
      <p:sp>
        <p:nvSpPr>
          <p:cNvPr id="22" name="Rectangle 21"/>
          <p:cNvSpPr/>
          <p:nvPr/>
        </p:nvSpPr>
        <p:spPr>
          <a:xfrm>
            <a:off x="609600" y="1226403"/>
            <a:ext cx="7848600" cy="830997"/>
          </a:xfrm>
          <a:prstGeom prst="rect">
            <a:avLst/>
          </a:prstGeom>
        </p:spPr>
        <p:txBody>
          <a:bodyPr wrap="square">
            <a:spAutoFit/>
          </a:bodyPr>
          <a:lstStyle/>
          <a:p>
            <a:r>
              <a:rPr lang="en-US" b="1" dirty="0" smtClean="0">
                <a:solidFill>
                  <a:srgbClr val="333333"/>
                </a:solidFill>
                <a:latin typeface="Calibri" pitchFamily="34" charset="0"/>
                <a:cs typeface="Calibri" pitchFamily="34" charset="0"/>
              </a:rPr>
              <a:t>New Agreement: </a:t>
            </a:r>
            <a:br>
              <a:rPr lang="en-US" b="1" dirty="0" smtClean="0">
                <a:solidFill>
                  <a:srgbClr val="333333"/>
                </a:solidFill>
                <a:latin typeface="Calibri" pitchFamily="34" charset="0"/>
                <a:cs typeface="Calibri" pitchFamily="34" charset="0"/>
              </a:rPr>
            </a:br>
            <a:r>
              <a:rPr lang="en-US" b="1" dirty="0" smtClean="0">
                <a:solidFill>
                  <a:srgbClr val="333333"/>
                </a:solidFill>
                <a:latin typeface="Calibri" pitchFamily="34" charset="0"/>
                <a:cs typeface="Calibri" pitchFamily="34" charset="0"/>
              </a:rPr>
              <a:t>The Economist</a:t>
            </a:r>
            <a:endParaRPr lang="en-GB" b="1" dirty="0">
              <a:solidFill>
                <a:srgbClr val="333333"/>
              </a:solidFill>
              <a:latin typeface="Calibri" pitchFamily="34" charset="0"/>
              <a:cs typeface="Calibri" pitchFamily="34" charset="0"/>
            </a:endParaRPr>
          </a:p>
        </p:txBody>
      </p:sp>
      <p:pic>
        <p:nvPicPr>
          <p:cNvPr id="12" name="Picture 8" descr="proquest_logo-186.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10400" y="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2"/>
          <p:cNvSpPr txBox="1">
            <a:spLocks/>
          </p:cNvSpPr>
          <p:nvPr/>
        </p:nvSpPr>
        <p:spPr>
          <a:xfrm>
            <a:off x="0" y="0"/>
            <a:ext cx="6781799" cy="950463"/>
          </a:xfrm>
          <a:prstGeom prst="rect">
            <a:avLst/>
          </a:prstGeom>
        </p:spPr>
        <p:txBody>
          <a:bodyPr/>
          <a:lstStyle>
            <a:lvl1pPr algn="l" rtl="0" eaLnBrk="0" fontAlgn="base" hangingPunct="0">
              <a:spcBef>
                <a:spcPct val="0"/>
              </a:spcBef>
              <a:spcAft>
                <a:spcPct val="0"/>
              </a:spcAft>
              <a:defRPr sz="3200" b="1">
                <a:solidFill>
                  <a:schemeClr val="tx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a:lstStyle>
          <a:p>
            <a:pPr eaLnBrk="1" hangingPunct="1"/>
            <a:r>
              <a:rPr lang="en-US" dirty="0"/>
              <a:t>Data Collection</a:t>
            </a:r>
            <a:r>
              <a:rPr lang="en-US" sz="2800" dirty="0"/>
              <a:t/>
            </a:r>
            <a:br>
              <a:rPr lang="en-US" sz="2800" dirty="0"/>
            </a:br>
            <a:r>
              <a:rPr lang="en-US" sz="3000" dirty="0" smtClean="0">
                <a:solidFill>
                  <a:schemeClr val="tx1"/>
                </a:solidFill>
                <a:latin typeface="Calibri" charset="0"/>
              </a:rPr>
              <a:t>ABI Inform Complete</a:t>
            </a:r>
            <a:endParaRPr lang="en-US" sz="3000" dirty="0">
              <a:solidFill>
                <a:schemeClr val="tx1"/>
              </a:solidFill>
              <a:latin typeface="Calibri" charset="0"/>
            </a:endParaRPr>
          </a:p>
        </p:txBody>
      </p:sp>
    </p:spTree>
    <p:extLst>
      <p:ext uri="{BB962C8B-B14F-4D97-AF65-F5344CB8AC3E}">
        <p14:creationId xmlns:p14="http://schemas.microsoft.com/office/powerpoint/2010/main" val="2406118065"/>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99C4E88-D1AB-4EE4-97AA-9C91BAC02A48}" type="slidenum">
              <a:rPr lang="en-US" smtClean="0"/>
              <a:pPr>
                <a:defRPr/>
              </a:pPr>
              <a:t>25</a:t>
            </a:fld>
            <a:endParaRPr lang="en-US" dirty="0"/>
          </a:p>
        </p:txBody>
      </p:sp>
      <p:pic>
        <p:nvPicPr>
          <p:cNvPr id="6" name="Picture 5" descr="ASU-search-box2.gif"/>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533400" y="1447800"/>
            <a:ext cx="7605713"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304800" y="2667000"/>
            <a:ext cx="8839200" cy="3657600"/>
          </a:xfrm>
        </p:spPr>
        <p:txBody>
          <a:bodyPr/>
          <a:lstStyle/>
          <a:p>
            <a:pPr marL="0" indent="0">
              <a:buNone/>
              <a:defRPr/>
            </a:pPr>
            <a:r>
              <a:rPr lang="en-US" sz="2400" spc="-70" dirty="0" smtClean="0">
                <a:solidFill>
                  <a:srgbClr val="383838"/>
                </a:solidFill>
                <a:cs typeface="+mn-cs"/>
              </a:rPr>
              <a:t>A single search box enables quick discovery of the most credible resources </a:t>
            </a:r>
            <a:r>
              <a:rPr lang="en-US" sz="2400" i="1" spc="-70" dirty="0" smtClean="0">
                <a:solidFill>
                  <a:srgbClr val="383838"/>
                </a:solidFill>
                <a:cs typeface="+mn-cs"/>
              </a:rPr>
              <a:t>anywhere</a:t>
            </a:r>
            <a:r>
              <a:rPr lang="en-US" sz="2400" spc="-70" dirty="0" smtClean="0">
                <a:solidFill>
                  <a:srgbClr val="383838"/>
                </a:solidFill>
                <a:cs typeface="+mn-cs"/>
              </a:rPr>
              <a:t> the library has them</a:t>
            </a:r>
          </a:p>
          <a:p>
            <a:pPr lvl="1">
              <a:buFont typeface="Times" pitchFamily="28" charset="0"/>
              <a:buChar char="•"/>
              <a:defRPr/>
            </a:pPr>
            <a:r>
              <a:rPr lang="en-US" u="sng" dirty="0" smtClean="0"/>
              <a:t>Single, unified index – no federated search used!</a:t>
            </a:r>
          </a:p>
          <a:p>
            <a:pPr lvl="1">
              <a:buFont typeface="Times" pitchFamily="28" charset="0"/>
              <a:buChar char="•"/>
              <a:defRPr/>
            </a:pPr>
            <a:r>
              <a:rPr lang="en-US" dirty="0" smtClean="0"/>
              <a:t>Pre-harvested </a:t>
            </a:r>
            <a:r>
              <a:rPr lang="en-US" dirty="0"/>
              <a:t>full-text and enriched metadata</a:t>
            </a:r>
            <a:endParaRPr lang="en-US" dirty="0" smtClean="0"/>
          </a:p>
          <a:p>
            <a:pPr lvl="1">
              <a:buFont typeface="Times" pitchFamily="28" charset="0"/>
              <a:buChar char="•"/>
              <a:defRPr/>
            </a:pPr>
            <a:r>
              <a:rPr lang="en-US" dirty="0" smtClean="0"/>
              <a:t>Content-type and vendor neutral </a:t>
            </a:r>
          </a:p>
          <a:p>
            <a:pPr lvl="1">
              <a:buFont typeface="Times" pitchFamily="28" charset="0"/>
              <a:buChar char="•"/>
              <a:defRPr/>
            </a:pPr>
            <a:r>
              <a:rPr lang="en-US" dirty="0" smtClean="0"/>
              <a:t>Superior relevancy </a:t>
            </a:r>
            <a:r>
              <a:rPr lang="en-US" dirty="0"/>
              <a:t>algorithms </a:t>
            </a:r>
            <a:r>
              <a:rPr lang="en-US" dirty="0" smtClean="0"/>
              <a:t>and ranking </a:t>
            </a:r>
          </a:p>
          <a:p>
            <a:pPr lvl="1">
              <a:buFont typeface="Times" pitchFamily="28" charset="0"/>
              <a:buChar char="•"/>
              <a:defRPr/>
            </a:pPr>
            <a:r>
              <a:rPr lang="en-US" dirty="0" smtClean="0"/>
              <a:t>Customized </a:t>
            </a:r>
            <a:r>
              <a:rPr lang="en-US" dirty="0"/>
              <a:t>to your library’s collection; highly configurable – easy to </a:t>
            </a:r>
            <a:r>
              <a:rPr lang="en-US" dirty="0" smtClean="0"/>
              <a:t>navigate</a:t>
            </a:r>
          </a:p>
          <a:p>
            <a:pPr lvl="1">
              <a:buFont typeface="Times" pitchFamily="28" charset="0"/>
              <a:buNone/>
              <a:defRPr/>
            </a:pPr>
            <a:endParaRPr lang="en-US" dirty="0" smtClean="0"/>
          </a:p>
        </p:txBody>
      </p:sp>
      <p:sp>
        <p:nvSpPr>
          <p:cNvPr id="9" name="Rectangle 2"/>
          <p:cNvSpPr txBox="1">
            <a:spLocks/>
          </p:cNvSpPr>
          <p:nvPr/>
        </p:nvSpPr>
        <p:spPr>
          <a:xfrm>
            <a:off x="0" y="0"/>
            <a:ext cx="6781799" cy="950463"/>
          </a:xfrm>
          <a:prstGeom prst="rect">
            <a:avLst/>
          </a:prstGeom>
        </p:spPr>
        <p:txBody>
          <a:bodyPr/>
          <a:lstStyle>
            <a:lvl1pPr algn="l" rtl="0" eaLnBrk="0" fontAlgn="base" hangingPunct="0">
              <a:spcBef>
                <a:spcPct val="0"/>
              </a:spcBef>
              <a:spcAft>
                <a:spcPct val="0"/>
              </a:spcAft>
              <a:defRPr sz="3200" b="1">
                <a:solidFill>
                  <a:schemeClr val="tx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a:lstStyle>
          <a:p>
            <a:pPr eaLnBrk="1" hangingPunct="1"/>
            <a:r>
              <a:rPr lang="en-US" dirty="0"/>
              <a:t>Data Collection</a:t>
            </a:r>
            <a:r>
              <a:rPr lang="en-US" sz="2800" dirty="0"/>
              <a:t/>
            </a:r>
            <a:br>
              <a:rPr lang="en-US" sz="2800" dirty="0"/>
            </a:br>
            <a:r>
              <a:rPr lang="en-US" sz="3000" dirty="0" smtClean="0">
                <a:solidFill>
                  <a:schemeClr val="tx1"/>
                </a:solidFill>
                <a:latin typeface="Calibri" charset="0"/>
              </a:rPr>
              <a:t>SUMMON </a:t>
            </a:r>
            <a:endParaRPr lang="en-US" sz="3000" dirty="0">
              <a:solidFill>
                <a:schemeClr val="tx1"/>
              </a:solidFill>
              <a:latin typeface="Calibri" charset="0"/>
            </a:endParaRPr>
          </a:p>
        </p:txBody>
      </p:sp>
      <p:pic>
        <p:nvPicPr>
          <p:cNvPr id="10" name="Picture 9" descr="SerialsSolutions_Sum#505051 (save).JPG"/>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a:stretch>
            <a:fillRect/>
          </a:stretch>
        </p:blipFill>
        <p:spPr bwMode="auto">
          <a:xfrm>
            <a:off x="6490446" y="0"/>
            <a:ext cx="2653554"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9774588"/>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99C4E88-D1AB-4EE4-97AA-9C91BAC02A48}" type="slidenum">
              <a:rPr lang="en-US" smtClean="0"/>
              <a:pPr>
                <a:defRPr/>
              </a:pPr>
              <a:t>26</a:t>
            </a:fld>
            <a:endParaRPr lang="en-US" dirty="0"/>
          </a:p>
        </p:txBody>
      </p:sp>
      <p:sp>
        <p:nvSpPr>
          <p:cNvPr id="6" name="Content Placeholder 2"/>
          <p:cNvSpPr>
            <a:spLocks noGrp="1"/>
          </p:cNvSpPr>
          <p:nvPr>
            <p:ph idx="1"/>
          </p:nvPr>
        </p:nvSpPr>
        <p:spPr>
          <a:xfrm>
            <a:off x="762000" y="1371600"/>
            <a:ext cx="8153400" cy="990600"/>
          </a:xfrm>
        </p:spPr>
        <p:txBody>
          <a:bodyPr/>
          <a:lstStyle/>
          <a:p>
            <a:pPr marL="0" indent="3175">
              <a:spcBef>
                <a:spcPts val="1800"/>
              </a:spcBef>
              <a:buNone/>
            </a:pPr>
            <a:r>
              <a:rPr lang="en-US" b="1" dirty="0" smtClean="0"/>
              <a:t>More content than any discovery solution</a:t>
            </a:r>
          </a:p>
        </p:txBody>
      </p:sp>
      <p:sp>
        <p:nvSpPr>
          <p:cNvPr id="7" name="Can 6"/>
          <p:cNvSpPr/>
          <p:nvPr/>
        </p:nvSpPr>
        <p:spPr bwMode="auto">
          <a:xfrm>
            <a:off x="457200" y="2590800"/>
            <a:ext cx="2743200" cy="2743200"/>
          </a:xfrm>
          <a:prstGeom prst="can">
            <a:avLst/>
          </a:prstGeom>
          <a:solidFill>
            <a:srgbClr val="7968AE"/>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ヒラギノ角ゴ Pro W3" pitchFamily="28" charset="-128"/>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bg1"/>
                </a:solidFill>
                <a:effectLst/>
                <a:latin typeface="Arial" charset="0"/>
                <a:ea typeface="ヒラギノ角ゴ Pro W3" pitchFamily="28" charset="-128"/>
              </a:rPr>
              <a:t>Unified Index</a:t>
            </a:r>
          </a:p>
        </p:txBody>
      </p:sp>
      <p:sp>
        <p:nvSpPr>
          <p:cNvPr id="8" name="Text Placeholder 1"/>
          <p:cNvSpPr txBox="1">
            <a:spLocks/>
          </p:cNvSpPr>
          <p:nvPr/>
        </p:nvSpPr>
        <p:spPr bwMode="auto">
          <a:xfrm>
            <a:off x="457200" y="5638800"/>
            <a:ext cx="8458200"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1" hangingPunct="1">
              <a:spcBef>
                <a:spcPts val="1200"/>
              </a:spcBef>
              <a:buClr>
                <a:srgbClr val="715CB0"/>
              </a:buClr>
              <a:buSzPct val="90000"/>
              <a:defRPr/>
            </a:pPr>
            <a:r>
              <a:rPr lang="en-US" sz="2800" kern="0" dirty="0" smtClean="0">
                <a:solidFill>
                  <a:srgbClr val="333333"/>
                </a:solidFill>
              </a:rPr>
              <a:t>Over 700 Million records; </a:t>
            </a:r>
            <a:r>
              <a:rPr lang="en-US" sz="2800" kern="0" baseline="0" dirty="0" smtClean="0">
                <a:solidFill>
                  <a:srgbClr val="333333"/>
                </a:solidFill>
                <a:latin typeface="+mn-lt"/>
                <a:ea typeface="+mn-ea"/>
              </a:rPr>
              <a:t>80+</a:t>
            </a:r>
            <a:r>
              <a:rPr lang="en-US" sz="2800" kern="0" dirty="0" smtClean="0">
                <a:solidFill>
                  <a:srgbClr val="333333"/>
                </a:solidFill>
                <a:latin typeface="+mn-lt"/>
                <a:ea typeface="+mn-ea"/>
              </a:rPr>
              <a:t> content types </a:t>
            </a:r>
            <a:endParaRPr kumimoji="0" lang="en-US" sz="2800" b="0" i="0" u="none" strike="noStrike" kern="0" cap="none" spc="0" normalizeH="0" baseline="0" noProof="0" dirty="0" smtClean="0">
              <a:ln>
                <a:noFill/>
              </a:ln>
              <a:solidFill>
                <a:srgbClr val="333333"/>
              </a:solidFill>
              <a:effectLst/>
              <a:uLnTx/>
              <a:uFillTx/>
              <a:latin typeface="+mn-lt"/>
              <a:ea typeface="+mn-ea"/>
              <a:cs typeface="+mn-cs"/>
            </a:endParaRPr>
          </a:p>
        </p:txBody>
      </p:sp>
      <p:graphicFrame>
        <p:nvGraphicFramePr>
          <p:cNvPr id="9" name="Chart 8"/>
          <p:cNvGraphicFramePr/>
          <p:nvPr/>
        </p:nvGraphicFramePr>
        <p:xfrm>
          <a:off x="3505200" y="2667000"/>
          <a:ext cx="5638800" cy="2997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2"/>
          <p:cNvSpPr txBox="1">
            <a:spLocks/>
          </p:cNvSpPr>
          <p:nvPr/>
        </p:nvSpPr>
        <p:spPr>
          <a:xfrm>
            <a:off x="0" y="0"/>
            <a:ext cx="6781799" cy="950463"/>
          </a:xfrm>
          <a:prstGeom prst="rect">
            <a:avLst/>
          </a:prstGeom>
        </p:spPr>
        <p:txBody>
          <a:bodyPr/>
          <a:lstStyle>
            <a:lvl1pPr algn="l" rtl="0" eaLnBrk="0" fontAlgn="base" hangingPunct="0">
              <a:spcBef>
                <a:spcPct val="0"/>
              </a:spcBef>
              <a:spcAft>
                <a:spcPct val="0"/>
              </a:spcAft>
              <a:defRPr sz="3200" b="1">
                <a:solidFill>
                  <a:schemeClr val="tx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a:lstStyle>
          <a:p>
            <a:pPr eaLnBrk="1" hangingPunct="1"/>
            <a:r>
              <a:rPr lang="en-US" dirty="0"/>
              <a:t>Data Collection</a:t>
            </a:r>
            <a:r>
              <a:rPr lang="en-US" sz="2800" dirty="0"/>
              <a:t/>
            </a:r>
            <a:br>
              <a:rPr lang="en-US" sz="2800" dirty="0"/>
            </a:br>
            <a:r>
              <a:rPr lang="en-US" sz="3000" dirty="0" smtClean="0">
                <a:solidFill>
                  <a:schemeClr val="tx1"/>
                </a:solidFill>
                <a:latin typeface="Calibri" charset="0"/>
              </a:rPr>
              <a:t>SUMMON </a:t>
            </a:r>
            <a:endParaRPr lang="en-US" sz="3000" dirty="0">
              <a:solidFill>
                <a:schemeClr val="tx1"/>
              </a:solidFill>
              <a:latin typeface="Calibri" charset="0"/>
            </a:endParaRPr>
          </a:p>
        </p:txBody>
      </p:sp>
      <p:pic>
        <p:nvPicPr>
          <p:cNvPr id="13" name="Picture 12" descr="SerialsSolutions_Sum#505051 (save).JPG"/>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477000" y="0"/>
            <a:ext cx="2667000" cy="122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5475915"/>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99C4E88-D1AB-4EE4-97AA-9C91BAC02A48}" type="slidenum">
              <a:rPr lang="en-US" smtClean="0"/>
              <a:pPr>
                <a:defRPr/>
              </a:pPr>
              <a:t>27</a:t>
            </a:fld>
            <a:endParaRPr lang="en-US" dirty="0"/>
          </a:p>
        </p:txBody>
      </p:sp>
      <p:graphicFrame>
        <p:nvGraphicFramePr>
          <p:cNvPr id="6" name="Content Placeholder 3"/>
          <p:cNvGraphicFramePr>
            <a:graphicFrameLocks noGrp="1"/>
          </p:cNvGraphicFramePr>
          <p:nvPr>
            <p:ph idx="1"/>
            <p:custDataLst>
              <p:tags r:id="rId1"/>
            </p:custDataLst>
            <p:extLst>
              <p:ext uri="{D42A27DB-BD31-4B8C-83A1-F6EECF244321}">
                <p14:modId xmlns:p14="http://schemas.microsoft.com/office/powerpoint/2010/main" val="251575617"/>
              </p:ext>
            </p:extLst>
          </p:nvPr>
        </p:nvGraphicFramePr>
        <p:xfrm>
          <a:off x="457200" y="2057400"/>
          <a:ext cx="8305800" cy="39624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ontent Placeholder 2"/>
          <p:cNvSpPr txBox="1">
            <a:spLocks/>
          </p:cNvSpPr>
          <p:nvPr/>
        </p:nvSpPr>
        <p:spPr bwMode="auto">
          <a:xfrm>
            <a:off x="762000" y="1371600"/>
            <a:ext cx="8534400" cy="685800"/>
          </a:xfrm>
          <a:prstGeom prst="rect">
            <a:avLst/>
          </a:prstGeom>
          <a:noFill/>
          <a:ln w="9525">
            <a:noFill/>
            <a:miter lim="800000"/>
            <a:headEnd/>
            <a:tailEnd/>
          </a:ln>
        </p:spPr>
        <p:txBody>
          <a:bodyPr/>
          <a:lstStyle/>
          <a:p>
            <a:pPr eaLnBrk="0" hangingPunct="0">
              <a:spcBef>
                <a:spcPct val="20000"/>
              </a:spcBef>
              <a:buClr>
                <a:srgbClr val="715CB0"/>
              </a:buClr>
              <a:buSzPct val="90000"/>
              <a:defRPr/>
            </a:pPr>
            <a:r>
              <a:rPr lang="en-US" b="1" kern="0" dirty="0">
                <a:solidFill>
                  <a:srgbClr val="333333"/>
                </a:solidFill>
                <a:latin typeface="Calibri"/>
                <a:ea typeface="+mn-ea"/>
                <a:cs typeface="Calibri"/>
              </a:rPr>
              <a:t>M</a:t>
            </a:r>
            <a:r>
              <a:rPr lang="en-US" b="1" kern="0" dirty="0" smtClean="0">
                <a:solidFill>
                  <a:srgbClr val="333333"/>
                </a:solidFill>
                <a:latin typeface="Calibri"/>
                <a:ea typeface="+mn-ea"/>
                <a:cs typeface="Calibri"/>
              </a:rPr>
              <a:t>etadata </a:t>
            </a:r>
            <a:r>
              <a:rPr lang="en-US" b="1" kern="0" dirty="0">
                <a:solidFill>
                  <a:srgbClr val="333333"/>
                </a:solidFill>
                <a:latin typeface="Calibri"/>
                <a:ea typeface="+mn-ea"/>
                <a:cs typeface="Calibri"/>
              </a:rPr>
              <a:t>from all sources merged into a single record</a:t>
            </a:r>
          </a:p>
        </p:txBody>
      </p:sp>
      <p:sp>
        <p:nvSpPr>
          <p:cNvPr id="9" name="Rectangle 2"/>
          <p:cNvSpPr txBox="1">
            <a:spLocks/>
          </p:cNvSpPr>
          <p:nvPr/>
        </p:nvSpPr>
        <p:spPr>
          <a:xfrm>
            <a:off x="0" y="0"/>
            <a:ext cx="6781799" cy="950463"/>
          </a:xfrm>
          <a:prstGeom prst="rect">
            <a:avLst/>
          </a:prstGeom>
        </p:spPr>
        <p:txBody>
          <a:bodyPr/>
          <a:lstStyle>
            <a:lvl1pPr algn="l" rtl="0" eaLnBrk="0" fontAlgn="base" hangingPunct="0">
              <a:spcBef>
                <a:spcPct val="0"/>
              </a:spcBef>
              <a:spcAft>
                <a:spcPct val="0"/>
              </a:spcAft>
              <a:defRPr sz="3200" b="1">
                <a:solidFill>
                  <a:schemeClr val="tx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a:lstStyle>
          <a:p>
            <a:pPr eaLnBrk="1" hangingPunct="1"/>
            <a:r>
              <a:rPr lang="en-US" dirty="0"/>
              <a:t>Data Collection</a:t>
            </a:r>
            <a:r>
              <a:rPr lang="en-US" sz="2800" dirty="0"/>
              <a:t/>
            </a:r>
            <a:br>
              <a:rPr lang="en-US" sz="2800" dirty="0"/>
            </a:br>
            <a:r>
              <a:rPr lang="en-US" sz="3000" dirty="0" smtClean="0">
                <a:solidFill>
                  <a:schemeClr val="tx1"/>
                </a:solidFill>
                <a:latin typeface="Calibri" charset="0"/>
              </a:rPr>
              <a:t>SUMMON </a:t>
            </a:r>
            <a:endParaRPr lang="en-US" sz="3000" dirty="0">
              <a:solidFill>
                <a:schemeClr val="tx1"/>
              </a:solidFill>
              <a:latin typeface="Calibri" charset="0"/>
            </a:endParaRPr>
          </a:p>
        </p:txBody>
      </p:sp>
      <p:pic>
        <p:nvPicPr>
          <p:cNvPr id="11" name="Picture 10" descr="SerialsSolutions_Sum#505051 (save).JPG"/>
          <p:cNvPicPr>
            <a:picLocks noChangeAspect="1"/>
          </p:cNvPicPr>
          <p:nvPr>
            <p:custDataLst>
              <p:tags r:id="rId2"/>
            </p:custDataLst>
          </p:nvPr>
        </p:nvPicPr>
        <p:blipFill>
          <a:blip r:embed="rId9">
            <a:extLst>
              <a:ext uri="{28A0092B-C50C-407E-A947-70E740481C1C}">
                <a14:useLocalDpi xmlns:a14="http://schemas.microsoft.com/office/drawing/2010/main" val="0"/>
              </a:ext>
            </a:extLst>
          </a:blip>
          <a:srcRect/>
          <a:stretch>
            <a:fillRect/>
          </a:stretch>
        </p:blipFill>
        <p:spPr bwMode="auto">
          <a:xfrm>
            <a:off x="6477000" y="0"/>
            <a:ext cx="2667000" cy="122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1421805"/>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99C4E88-D1AB-4EE4-97AA-9C91BAC02A48}" type="slidenum">
              <a:rPr lang="en-US" smtClean="0"/>
              <a:pPr>
                <a:defRPr/>
              </a:pPr>
              <a:t>28</a:t>
            </a:fld>
            <a:endParaRPr lang="en-US" dirty="0"/>
          </a:p>
        </p:txBody>
      </p:sp>
      <p:sp>
        <p:nvSpPr>
          <p:cNvPr id="7" name="Rectangle 2"/>
          <p:cNvSpPr txBox="1">
            <a:spLocks/>
          </p:cNvSpPr>
          <p:nvPr/>
        </p:nvSpPr>
        <p:spPr>
          <a:xfrm>
            <a:off x="0" y="0"/>
            <a:ext cx="6781799" cy="950463"/>
          </a:xfrm>
          <a:prstGeom prst="rect">
            <a:avLst/>
          </a:prstGeom>
        </p:spPr>
        <p:txBody>
          <a:bodyPr/>
          <a:lstStyle>
            <a:lvl1pPr algn="l" rtl="0" eaLnBrk="0" fontAlgn="base" hangingPunct="0">
              <a:spcBef>
                <a:spcPct val="0"/>
              </a:spcBef>
              <a:spcAft>
                <a:spcPct val="0"/>
              </a:spcAft>
              <a:defRPr sz="3200" b="1">
                <a:solidFill>
                  <a:schemeClr val="tx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a:lstStyle>
          <a:p>
            <a:pPr eaLnBrk="1" hangingPunct="1"/>
            <a:r>
              <a:rPr lang="en-US" dirty="0"/>
              <a:t>Data Collection</a:t>
            </a:r>
            <a:r>
              <a:rPr lang="en-US" sz="2800" dirty="0"/>
              <a:t/>
            </a:r>
            <a:br>
              <a:rPr lang="en-US" sz="2800" dirty="0"/>
            </a:br>
            <a:r>
              <a:rPr lang="en-US" sz="3000" dirty="0" smtClean="0">
                <a:solidFill>
                  <a:schemeClr val="tx1"/>
                </a:solidFill>
                <a:latin typeface="Calibri" charset="0"/>
              </a:rPr>
              <a:t>SUMMON </a:t>
            </a:r>
            <a:endParaRPr lang="en-US" sz="3000" dirty="0">
              <a:solidFill>
                <a:schemeClr val="tx1"/>
              </a:solidFill>
              <a:latin typeface="Calibri" charset="0"/>
            </a:endParaRPr>
          </a:p>
        </p:txBody>
      </p:sp>
      <p:sp>
        <p:nvSpPr>
          <p:cNvPr id="8" name="Title 5"/>
          <p:cNvSpPr>
            <a:spLocks noGrp="1"/>
          </p:cNvSpPr>
          <p:nvPr>
            <p:ph type="title"/>
          </p:nvPr>
        </p:nvSpPr>
        <p:spPr>
          <a:xfrm>
            <a:off x="768194" y="1295400"/>
            <a:ext cx="5175406" cy="533400"/>
          </a:xfrm>
        </p:spPr>
        <p:txBody>
          <a:bodyPr/>
          <a:lstStyle/>
          <a:p>
            <a:pPr eaLnBrk="1" hangingPunct="1"/>
            <a:r>
              <a:rPr lang="en-US" sz="2400" dirty="0" smtClean="0"/>
              <a:t>Value-added Content: Web of Science</a:t>
            </a:r>
          </a:p>
        </p:txBody>
      </p:sp>
      <p:pic>
        <p:nvPicPr>
          <p:cNvPr id="10" name="Picture 9" descr="WoS Times Cited image.jpg"/>
          <p:cNvPicPr>
            <a:picLocks noChangeAspect="1"/>
          </p:cNvPicPr>
          <p:nvPr/>
        </p:nvPicPr>
        <p:blipFill>
          <a:blip r:embed="rId3" cstate="print"/>
          <a:stretch>
            <a:fillRect/>
          </a:stretch>
        </p:blipFill>
        <p:spPr>
          <a:xfrm>
            <a:off x="4343400" y="2187981"/>
            <a:ext cx="4736254" cy="3755619"/>
          </a:xfrm>
          <a:prstGeom prst="rect">
            <a:avLst/>
          </a:prstGeom>
          <a:ln>
            <a:solidFill>
              <a:schemeClr val="accent2"/>
            </a:solidFill>
          </a:ln>
        </p:spPr>
      </p:pic>
      <p:sp>
        <p:nvSpPr>
          <p:cNvPr id="11" name="Content Placeholder 9"/>
          <p:cNvSpPr>
            <a:spLocks noGrp="1"/>
          </p:cNvSpPr>
          <p:nvPr>
            <p:ph sz="half" idx="1"/>
          </p:nvPr>
        </p:nvSpPr>
        <p:spPr>
          <a:xfrm>
            <a:off x="228600" y="2690812"/>
            <a:ext cx="4114800" cy="3557588"/>
          </a:xfrm>
        </p:spPr>
        <p:txBody>
          <a:bodyPr/>
          <a:lstStyle/>
          <a:p>
            <a:r>
              <a:rPr lang="en-US" sz="2400" dirty="0" smtClean="0"/>
              <a:t>Times Cited counts on Search Results</a:t>
            </a:r>
          </a:p>
          <a:p>
            <a:r>
              <a:rPr lang="en-US" sz="2400" dirty="0" smtClean="0"/>
              <a:t>Counts included in relevancy</a:t>
            </a:r>
          </a:p>
          <a:p>
            <a:r>
              <a:rPr lang="en-US" sz="2400" dirty="0" smtClean="0"/>
              <a:t>Links to citing articles</a:t>
            </a:r>
            <a:endParaRPr lang="en-US" sz="2400" dirty="0"/>
          </a:p>
        </p:txBody>
      </p:sp>
      <p:pic>
        <p:nvPicPr>
          <p:cNvPr id="12" name="Picture 11" descr="SerialsSolutions_Sum#505051 (save).JPG"/>
          <p:cNvPicPr>
            <a:picLocks noChangeAspect="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6477000" y="0"/>
            <a:ext cx="2667000" cy="122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441333"/>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pPr>
              <a:defRPr/>
            </a:pPr>
            <a:fld id="{299C4E88-D1AB-4EE4-97AA-9C91BAC02A48}" type="slidenum">
              <a:rPr lang="en-US" smtClean="0"/>
              <a:pPr>
                <a:defRPr/>
              </a:pPr>
              <a:t>29</a:t>
            </a:fld>
            <a:endParaRPr lang="en-US" dirty="0"/>
          </a:p>
        </p:txBody>
      </p:sp>
      <p:pic>
        <p:nvPicPr>
          <p:cNvPr id="10" name="Content Placeholder 5" descr="NCSU-latest-2.gif"/>
          <p:cNvPicPr>
            <a:picLocks noGrp="1" noChangeAspect="1"/>
          </p:cNvPicPr>
          <p:nvPr>
            <p:ph idx="1"/>
            <p:custDataLst>
              <p:tags r:id="rId1"/>
            </p:custDataLst>
          </p:nvPr>
        </p:nvPicPr>
        <p:blipFill>
          <a:blip r:embed="rId6" cstate="print"/>
          <a:stretch>
            <a:fillRect/>
          </a:stretch>
        </p:blipFill>
        <p:spPr>
          <a:xfrm>
            <a:off x="0" y="2209800"/>
            <a:ext cx="4396356" cy="3581400"/>
          </a:xfrm>
          <a:ln>
            <a:solidFill>
              <a:schemeClr val="accent2"/>
            </a:solidFill>
          </a:ln>
          <a:effectLst>
            <a:outerShdw blurRad="50800" dist="38100" dir="8100000" algn="tr" rotWithShape="0">
              <a:prstClr val="black">
                <a:alpha val="40000"/>
              </a:prstClr>
            </a:outerShdw>
          </a:effectLst>
        </p:spPr>
      </p:pic>
      <p:pic>
        <p:nvPicPr>
          <p:cNvPr id="11" name="Picture 10" descr="villanova-2-1-11.gif"/>
          <p:cNvPicPr>
            <a:picLocks noChangeAspect="1"/>
          </p:cNvPicPr>
          <p:nvPr>
            <p:custDataLst>
              <p:tags r:id="rId2"/>
            </p:custDataLst>
          </p:nvPr>
        </p:nvPicPr>
        <p:blipFill>
          <a:blip r:embed="rId7" cstate="print"/>
          <a:stretch>
            <a:fillRect/>
          </a:stretch>
        </p:blipFill>
        <p:spPr>
          <a:xfrm>
            <a:off x="1972935" y="2209800"/>
            <a:ext cx="4427865" cy="3505200"/>
          </a:xfrm>
          <a:prstGeom prst="rect">
            <a:avLst/>
          </a:prstGeom>
          <a:ln>
            <a:solidFill>
              <a:schemeClr val="accent2"/>
            </a:solidFill>
          </a:ln>
          <a:effectLst>
            <a:outerShdw blurRad="50800" dist="38100" dir="8100000" algn="tr" rotWithShape="0">
              <a:prstClr val="black">
                <a:alpha val="40000"/>
              </a:prstClr>
            </a:outerShdw>
          </a:effectLst>
        </p:spPr>
      </p:pic>
      <p:pic>
        <p:nvPicPr>
          <p:cNvPr id="12" name="Picture 11" descr="villanova-2-1-11.gif"/>
          <p:cNvPicPr>
            <a:picLocks noChangeAspect="1"/>
          </p:cNvPicPr>
          <p:nvPr>
            <p:custDataLst>
              <p:tags r:id="rId3"/>
            </p:custDataLst>
          </p:nvPr>
        </p:nvPicPr>
        <p:blipFill>
          <a:blip r:embed="rId8" cstate="print"/>
          <a:stretch>
            <a:fillRect/>
          </a:stretch>
        </p:blipFill>
        <p:spPr>
          <a:xfrm>
            <a:off x="4795207" y="2209800"/>
            <a:ext cx="4348793" cy="3505200"/>
          </a:xfrm>
          <a:prstGeom prst="rect">
            <a:avLst/>
          </a:prstGeom>
          <a:ln>
            <a:solidFill>
              <a:schemeClr val="accent2"/>
            </a:solidFill>
          </a:ln>
          <a:effectLst>
            <a:outerShdw blurRad="50800" dist="38100" dir="8100000" algn="tr" rotWithShape="0">
              <a:prstClr val="black">
                <a:alpha val="40000"/>
              </a:prstClr>
            </a:outerShdw>
          </a:effectLst>
        </p:spPr>
      </p:pic>
      <p:sp>
        <p:nvSpPr>
          <p:cNvPr id="13" name="TextBox 12"/>
          <p:cNvSpPr txBox="1"/>
          <p:nvPr/>
        </p:nvSpPr>
        <p:spPr>
          <a:xfrm>
            <a:off x="685800" y="1378803"/>
            <a:ext cx="8305800" cy="830997"/>
          </a:xfrm>
          <a:prstGeom prst="rect">
            <a:avLst/>
          </a:prstGeom>
          <a:noFill/>
        </p:spPr>
        <p:txBody>
          <a:bodyPr wrap="square" rtlCol="0">
            <a:spAutoFit/>
          </a:bodyPr>
          <a:lstStyle/>
          <a:p>
            <a:pPr marL="0" lvl="1"/>
            <a:r>
              <a:rPr lang="en-US" b="1" dirty="0" smtClean="0">
                <a:latin typeface="Calibri"/>
                <a:cs typeface="Calibri"/>
              </a:rPr>
              <a:t>API allows development of custom interfaces and applications</a:t>
            </a:r>
          </a:p>
          <a:p>
            <a:endParaRPr lang="en-US" dirty="0"/>
          </a:p>
        </p:txBody>
      </p:sp>
      <p:sp>
        <p:nvSpPr>
          <p:cNvPr id="15" name="Rectangle 2"/>
          <p:cNvSpPr txBox="1">
            <a:spLocks/>
          </p:cNvSpPr>
          <p:nvPr/>
        </p:nvSpPr>
        <p:spPr>
          <a:xfrm>
            <a:off x="0" y="0"/>
            <a:ext cx="6781799" cy="950463"/>
          </a:xfrm>
          <a:prstGeom prst="rect">
            <a:avLst/>
          </a:prstGeom>
        </p:spPr>
        <p:txBody>
          <a:bodyPr/>
          <a:lstStyle>
            <a:lvl1pPr algn="l" rtl="0" eaLnBrk="0" fontAlgn="base" hangingPunct="0">
              <a:spcBef>
                <a:spcPct val="0"/>
              </a:spcBef>
              <a:spcAft>
                <a:spcPct val="0"/>
              </a:spcAft>
              <a:defRPr sz="3200" b="1">
                <a:solidFill>
                  <a:schemeClr val="tx2"/>
                </a:solidFill>
                <a:latin typeface="Calibri" pitchFamily="34" charset="0"/>
                <a:ea typeface="+mj-ea"/>
                <a:cs typeface="+mj-cs"/>
              </a:defRPr>
            </a:lvl1pPr>
            <a:lvl2pPr algn="l" rtl="0" eaLnBrk="0" fontAlgn="base" hangingPunct="0">
              <a:spcBef>
                <a:spcPct val="0"/>
              </a:spcBef>
              <a:spcAft>
                <a:spcPct val="0"/>
              </a:spcAft>
              <a:defRPr sz="3200" b="1">
                <a:solidFill>
                  <a:schemeClr val="tx2"/>
                </a:solidFill>
                <a:latin typeface="Arial" charset="0"/>
                <a:ea typeface="ＭＳ Ｐゴシック" pitchFamily="28" charset="-128"/>
              </a:defRPr>
            </a:lvl2pPr>
            <a:lvl3pPr algn="l" rtl="0" eaLnBrk="0" fontAlgn="base" hangingPunct="0">
              <a:spcBef>
                <a:spcPct val="0"/>
              </a:spcBef>
              <a:spcAft>
                <a:spcPct val="0"/>
              </a:spcAft>
              <a:defRPr sz="3200" b="1">
                <a:solidFill>
                  <a:schemeClr val="tx2"/>
                </a:solidFill>
                <a:latin typeface="Arial" charset="0"/>
                <a:ea typeface="ＭＳ Ｐゴシック" pitchFamily="28" charset="-128"/>
              </a:defRPr>
            </a:lvl3pPr>
            <a:lvl4pPr algn="l" rtl="0" eaLnBrk="0" fontAlgn="base" hangingPunct="0">
              <a:spcBef>
                <a:spcPct val="0"/>
              </a:spcBef>
              <a:spcAft>
                <a:spcPct val="0"/>
              </a:spcAft>
              <a:defRPr sz="3200" b="1">
                <a:solidFill>
                  <a:schemeClr val="tx2"/>
                </a:solidFill>
                <a:latin typeface="Arial" charset="0"/>
                <a:ea typeface="ＭＳ Ｐゴシック" pitchFamily="28" charset="-128"/>
              </a:defRPr>
            </a:lvl4pPr>
            <a:lvl5pPr algn="l" rtl="0" eaLnBrk="0" fontAlgn="base" hangingPunct="0">
              <a:spcBef>
                <a:spcPct val="0"/>
              </a:spcBef>
              <a:spcAft>
                <a:spcPct val="0"/>
              </a:spcAft>
              <a:defRPr sz="3200" b="1">
                <a:solidFill>
                  <a:schemeClr val="tx2"/>
                </a:solidFill>
                <a:latin typeface="Arial" charset="0"/>
                <a:ea typeface="ＭＳ Ｐゴシック" pitchFamily="28" charset="-128"/>
              </a:defRPr>
            </a:lvl5pPr>
            <a:lvl6pPr marL="457200" algn="l" rtl="0" fontAlgn="base">
              <a:spcBef>
                <a:spcPct val="0"/>
              </a:spcBef>
              <a:spcAft>
                <a:spcPct val="0"/>
              </a:spcAft>
              <a:defRPr sz="3200" b="1">
                <a:solidFill>
                  <a:schemeClr val="tx2"/>
                </a:solidFill>
                <a:latin typeface="Arial" charset="0"/>
                <a:ea typeface="ＭＳ Ｐゴシック" pitchFamily="28" charset="-128"/>
              </a:defRPr>
            </a:lvl6pPr>
            <a:lvl7pPr marL="914400" algn="l" rtl="0" fontAlgn="base">
              <a:spcBef>
                <a:spcPct val="0"/>
              </a:spcBef>
              <a:spcAft>
                <a:spcPct val="0"/>
              </a:spcAft>
              <a:defRPr sz="3200" b="1">
                <a:solidFill>
                  <a:schemeClr val="tx2"/>
                </a:solidFill>
                <a:latin typeface="Arial" charset="0"/>
                <a:ea typeface="ＭＳ Ｐゴシック" pitchFamily="28" charset="-128"/>
              </a:defRPr>
            </a:lvl7pPr>
            <a:lvl8pPr marL="1371600" algn="l" rtl="0" fontAlgn="base">
              <a:spcBef>
                <a:spcPct val="0"/>
              </a:spcBef>
              <a:spcAft>
                <a:spcPct val="0"/>
              </a:spcAft>
              <a:defRPr sz="3200" b="1">
                <a:solidFill>
                  <a:schemeClr val="tx2"/>
                </a:solidFill>
                <a:latin typeface="Arial" charset="0"/>
                <a:ea typeface="ＭＳ Ｐゴシック" pitchFamily="28" charset="-128"/>
              </a:defRPr>
            </a:lvl8pPr>
            <a:lvl9pPr marL="1828800" algn="l" rtl="0" fontAlgn="base">
              <a:spcBef>
                <a:spcPct val="0"/>
              </a:spcBef>
              <a:spcAft>
                <a:spcPct val="0"/>
              </a:spcAft>
              <a:defRPr sz="3200" b="1">
                <a:solidFill>
                  <a:schemeClr val="tx2"/>
                </a:solidFill>
                <a:latin typeface="Arial" charset="0"/>
                <a:ea typeface="ＭＳ Ｐゴシック" pitchFamily="28" charset="-128"/>
              </a:defRPr>
            </a:lvl9pPr>
          </a:lstStyle>
          <a:p>
            <a:pPr eaLnBrk="1" hangingPunct="1"/>
            <a:r>
              <a:rPr lang="en-US" dirty="0"/>
              <a:t>Data Collection</a:t>
            </a:r>
            <a:r>
              <a:rPr lang="en-US" sz="2800" dirty="0"/>
              <a:t/>
            </a:r>
            <a:br>
              <a:rPr lang="en-US" sz="2800" dirty="0"/>
            </a:br>
            <a:r>
              <a:rPr lang="en-US" sz="3000" dirty="0" smtClean="0">
                <a:solidFill>
                  <a:schemeClr val="tx1"/>
                </a:solidFill>
                <a:latin typeface="Calibri" charset="0"/>
              </a:rPr>
              <a:t>SUMMON </a:t>
            </a:r>
            <a:endParaRPr lang="en-US" sz="3000" dirty="0">
              <a:solidFill>
                <a:schemeClr val="tx1"/>
              </a:solidFill>
              <a:latin typeface="Calibri" charset="0"/>
            </a:endParaRPr>
          </a:p>
        </p:txBody>
      </p:sp>
      <p:pic>
        <p:nvPicPr>
          <p:cNvPr id="16" name="Picture 15" descr="SerialsSolutions_Sum#505051 (save).JPG"/>
          <p:cNvPicPr>
            <a:picLocks noChangeAspect="1"/>
          </p:cNvPicPr>
          <p:nvPr>
            <p:custDataLst>
              <p:tags r:id="rId4"/>
            </p:custDataLst>
          </p:nvPr>
        </p:nvPicPr>
        <p:blipFill>
          <a:blip r:embed="rId9">
            <a:extLst>
              <a:ext uri="{28A0092B-C50C-407E-A947-70E740481C1C}">
                <a14:useLocalDpi xmlns:a14="http://schemas.microsoft.com/office/drawing/2010/main" val="0"/>
              </a:ext>
            </a:extLst>
          </a:blip>
          <a:srcRect/>
          <a:stretch>
            <a:fillRect/>
          </a:stretch>
        </p:blipFill>
        <p:spPr bwMode="auto">
          <a:xfrm>
            <a:off x="6477000" y="0"/>
            <a:ext cx="2667000" cy="122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1606547"/>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E0988150-795A-3348-84D9-BDA0D382AEDD}" type="slidenum">
              <a:rPr lang="en-US" sz="800">
                <a:solidFill>
                  <a:schemeClr val="bg1"/>
                </a:solidFill>
                <a:latin typeface="Calibri" charset="0"/>
              </a:rPr>
              <a:pPr/>
              <a:t>3</a:t>
            </a:fld>
            <a:endParaRPr lang="en-US" sz="800">
              <a:solidFill>
                <a:schemeClr val="bg1"/>
              </a:solidFill>
              <a:latin typeface="Calibri" charset="0"/>
            </a:endParaRPr>
          </a:p>
        </p:txBody>
      </p:sp>
      <p:pic>
        <p:nvPicPr>
          <p:cNvPr id="19459" name="Picture 10" descr="Large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35700" y="0"/>
            <a:ext cx="29083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0"/>
          <p:cNvSpPr>
            <a:spLocks noGrp="1" noChangeArrowheads="1"/>
          </p:cNvSpPr>
          <p:nvPr>
            <p:ph idx="4294967295"/>
          </p:nvPr>
        </p:nvSpPr>
        <p:spPr>
          <a:xfrm>
            <a:off x="457200" y="1066800"/>
            <a:ext cx="8229600" cy="4876800"/>
          </a:xfrm>
        </p:spPr>
        <p:txBody>
          <a:bodyPr/>
          <a:lstStyle/>
          <a:p>
            <a:pPr marL="182880" indent="0">
              <a:buFont typeface="Wingdings" pitchFamily="28" charset="2"/>
              <a:buNone/>
              <a:defRPr/>
            </a:pPr>
            <a:r>
              <a:rPr lang="en-US" sz="2800" dirty="0" smtClean="0"/>
              <a:t>Web </a:t>
            </a:r>
            <a:r>
              <a:rPr lang="en-US" sz="2800" dirty="0"/>
              <a:t>based research management </a:t>
            </a:r>
            <a:r>
              <a:rPr lang="en-US" sz="2800" dirty="0" smtClean="0"/>
              <a:t>tool </a:t>
            </a:r>
            <a:r>
              <a:rPr lang="en-US" sz="2800" dirty="0" smtClean="0">
                <a:cs typeface="+mn-cs"/>
              </a:rPr>
              <a:t>designed for  bibliographic references</a:t>
            </a:r>
          </a:p>
          <a:p>
            <a:pPr marL="0" indent="0">
              <a:buFont typeface="Wingdings" pitchFamily="28" charset="2"/>
              <a:buNone/>
              <a:defRPr/>
            </a:pPr>
            <a:endParaRPr lang="en-US" sz="1200" dirty="0" smtClean="0">
              <a:cs typeface="+mn-cs"/>
            </a:endParaRPr>
          </a:p>
          <a:p>
            <a:pPr lvl="1">
              <a:buFont typeface="Wingdings" pitchFamily="28" charset="2"/>
              <a:buChar char=""/>
              <a:defRPr/>
            </a:pPr>
            <a:r>
              <a:rPr lang="en-US" sz="2400" dirty="0" smtClean="0"/>
              <a:t>Create a personal database </a:t>
            </a:r>
            <a:r>
              <a:rPr lang="en-US" sz="2400" dirty="0"/>
              <a:t>online from multiple databases</a:t>
            </a:r>
            <a:endParaRPr lang="en-US" sz="2400" dirty="0" smtClean="0"/>
          </a:p>
          <a:p>
            <a:pPr lvl="1">
              <a:buFont typeface="Wingdings" pitchFamily="28" charset="2"/>
              <a:buChar char=""/>
              <a:defRPr/>
            </a:pPr>
            <a:r>
              <a:rPr lang="de-DE" sz="2400" u="sng" dirty="0" err="1" smtClean="0"/>
              <a:t>Attach</a:t>
            </a:r>
            <a:r>
              <a:rPr lang="de-DE" sz="2400" u="sng" dirty="0" smtClean="0"/>
              <a:t> </a:t>
            </a:r>
            <a:r>
              <a:rPr lang="de-DE" sz="2400" dirty="0" smtClean="0"/>
              <a:t>PDFs and other files to references</a:t>
            </a:r>
            <a:endParaRPr lang="en-US" sz="2400" dirty="0" smtClean="0"/>
          </a:p>
          <a:p>
            <a:pPr lvl="1">
              <a:buFont typeface="Wingdings" pitchFamily="28" charset="2"/>
              <a:buChar char=""/>
              <a:defRPr/>
            </a:pPr>
            <a:r>
              <a:rPr lang="en-US" sz="2400" dirty="0" smtClean="0"/>
              <a:t>Organize, manage and </a:t>
            </a:r>
            <a:r>
              <a:rPr lang="en-US" sz="2400" u="sng" dirty="0" smtClean="0"/>
              <a:t>share</a:t>
            </a:r>
            <a:r>
              <a:rPr lang="en-US" sz="2400" dirty="0" smtClean="0"/>
              <a:t> references</a:t>
            </a:r>
          </a:p>
          <a:p>
            <a:pPr lvl="1">
              <a:buFont typeface="Wingdings" pitchFamily="28" charset="2"/>
              <a:buChar char=""/>
              <a:defRPr/>
            </a:pPr>
            <a:r>
              <a:rPr lang="en-US" sz="2400" dirty="0"/>
              <a:t>Web based - no need to load program software on any </a:t>
            </a:r>
            <a:r>
              <a:rPr lang="en-US" sz="2400" dirty="0" smtClean="0"/>
              <a:t>machine</a:t>
            </a:r>
          </a:p>
          <a:p>
            <a:pPr lvl="1">
              <a:buFont typeface="Wingdings" pitchFamily="28" charset="2"/>
              <a:buChar char=""/>
              <a:defRPr/>
            </a:pPr>
            <a:r>
              <a:rPr lang="en-US" sz="2400" dirty="0"/>
              <a:t>Unlimited remote and mobile user </a:t>
            </a:r>
            <a:r>
              <a:rPr lang="en-US" sz="2400" dirty="0" smtClean="0"/>
              <a:t>access</a:t>
            </a:r>
          </a:p>
          <a:p>
            <a:pPr lvl="1">
              <a:buFont typeface="Wingdings" pitchFamily="28" charset="2"/>
              <a:buChar char=""/>
              <a:defRPr/>
            </a:pPr>
            <a:r>
              <a:rPr lang="en-US" sz="2400" dirty="0" smtClean="0"/>
              <a:t>Grab </a:t>
            </a:r>
            <a:r>
              <a:rPr lang="en-US" sz="2400" dirty="0"/>
              <a:t>bibliographic information from webpages with </a:t>
            </a:r>
            <a:r>
              <a:rPr lang="en-US" sz="2400" dirty="0" err="1"/>
              <a:t>RefGrab</a:t>
            </a:r>
            <a:r>
              <a:rPr lang="en-US" sz="2400" dirty="0"/>
              <a:t>-</a:t>
            </a:r>
            <a:r>
              <a:rPr lang="en-US" sz="2400" dirty="0" smtClean="0"/>
              <a:t>It</a:t>
            </a:r>
          </a:p>
          <a:p>
            <a:pPr lvl="1">
              <a:buFont typeface="Wingdings" pitchFamily="28" charset="2"/>
              <a:buChar char=""/>
              <a:defRPr/>
            </a:pPr>
            <a:r>
              <a:rPr lang="en-US" sz="2400" dirty="0" smtClean="0"/>
              <a:t>Format bibliographies and manuscripts in seconds</a:t>
            </a:r>
          </a:p>
          <a:p>
            <a:pPr marL="457200" lvl="1" indent="0">
              <a:buFont typeface="Wingdings" pitchFamily="28" charset="2"/>
              <a:buNone/>
              <a:defRPr/>
            </a:pPr>
            <a:endParaRPr lang="en-US" sz="2400" dirty="0" smtClean="0"/>
          </a:p>
          <a:p>
            <a:pPr lvl="1">
              <a:buFont typeface="Wingdings" pitchFamily="28" charset="2"/>
              <a:buChar char=""/>
              <a:defRPr/>
            </a:pPr>
            <a:endParaRPr lang="en-US" sz="2400" dirty="0" smtClean="0"/>
          </a:p>
          <a:p>
            <a:pPr eaLnBrk="1" hangingPunct="1">
              <a:lnSpc>
                <a:spcPct val="90000"/>
              </a:lnSpc>
              <a:buFontTx/>
              <a:buNone/>
              <a:defRPr/>
            </a:pPr>
            <a:endParaRPr lang="en-US" sz="2600" dirty="0" smtClean="0">
              <a:cs typeface="+mn-cs"/>
            </a:endParaRPr>
          </a:p>
          <a:p>
            <a:pPr eaLnBrk="1" hangingPunct="1">
              <a:lnSpc>
                <a:spcPct val="90000"/>
              </a:lnSpc>
              <a:buFont typeface="Wingdings" pitchFamily="28" charset="2"/>
              <a:buChar char=""/>
              <a:defRPr/>
            </a:pPr>
            <a:endParaRPr lang="en-US" dirty="0" smtClean="0">
              <a:cs typeface="+mn-cs"/>
            </a:endParaRPr>
          </a:p>
        </p:txBody>
      </p:sp>
      <p:sp>
        <p:nvSpPr>
          <p:cNvPr id="7" name="Title 1"/>
          <p:cNvSpPr>
            <a:spLocks noGrp="1"/>
          </p:cNvSpPr>
          <p:nvPr>
            <p:ph type="title"/>
          </p:nvPr>
        </p:nvSpPr>
        <p:spPr>
          <a:xfrm>
            <a:off x="0" y="0"/>
            <a:ext cx="7162800" cy="1066800"/>
          </a:xfrm>
        </p:spPr>
        <p:txBody>
          <a:bodyPr/>
          <a:lstStyle/>
          <a:p>
            <a:r>
              <a:rPr lang="en-US" dirty="0" smtClean="0"/>
              <a:t>Collaboration</a:t>
            </a:r>
            <a:br>
              <a:rPr lang="en-US" dirty="0" smtClean="0"/>
            </a:br>
            <a:r>
              <a:rPr lang="en-US" dirty="0" err="1" smtClean="0"/>
              <a:t>RefWorks</a:t>
            </a:r>
            <a:endParaRPr lang="en-US" dirty="0"/>
          </a:p>
        </p:txBody>
      </p:sp>
    </p:spTree>
    <p:extLst>
      <p:ext uri="{BB962C8B-B14F-4D97-AF65-F5344CB8AC3E}">
        <p14:creationId xmlns:p14="http://schemas.microsoft.com/office/powerpoint/2010/main" val="1791769324"/>
      </p:ext>
    </p:extLst>
  </p:cSld>
  <p:clrMapOvr>
    <a:masterClrMapping/>
  </p:clrMapOvr>
  <mc:AlternateContent xmlns:mc="http://schemas.openxmlformats.org/markup-compatibility/2006" xmlns:p14="http://schemas.microsoft.com/office/powerpoint/2010/main">
    <mc:Choice Requires="p14">
      <p:transition spd="slow" p14:dur="13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456"/>
            <a:ext cx="8839200" cy="1066800"/>
          </a:xfrm>
        </p:spPr>
        <p:txBody>
          <a:bodyPr/>
          <a:lstStyle/>
          <a:p>
            <a:r>
              <a:rPr lang="en-US" dirty="0" err="1" smtClean="0">
                <a:solidFill>
                  <a:srgbClr val="333333"/>
                </a:solidFill>
              </a:rPr>
              <a:t>ProQuest</a:t>
            </a:r>
            <a:r>
              <a:rPr lang="en-US" dirty="0" smtClean="0">
                <a:solidFill>
                  <a:srgbClr val="333333"/>
                </a:solidFill>
              </a:rPr>
              <a:t> contribution to today’s </a:t>
            </a:r>
            <a:r>
              <a:rPr lang="en-US" dirty="0" err="1" smtClean="0">
                <a:solidFill>
                  <a:srgbClr val="333333"/>
                </a:solidFill>
              </a:rPr>
              <a:t>challanges</a:t>
            </a:r>
            <a:endParaRPr lang="en-US" dirty="0">
              <a:solidFill>
                <a:srgbClr val="333333"/>
              </a:solidFill>
            </a:endParaRPr>
          </a:p>
        </p:txBody>
      </p:sp>
      <p:sp>
        <p:nvSpPr>
          <p:cNvPr id="10" name="Content Placeholder 2"/>
          <p:cNvSpPr txBox="1">
            <a:spLocks/>
          </p:cNvSpPr>
          <p:nvPr/>
        </p:nvSpPr>
        <p:spPr bwMode="auto">
          <a:xfrm>
            <a:off x="838200" y="1576388"/>
            <a:ext cx="7772400" cy="464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 typeface="Wingdings" pitchFamily="28" charset="2"/>
              <a:buChar char=""/>
              <a:tabLst/>
              <a:defRPr/>
            </a:pPr>
            <a:endParaRPr kumimoji="0" lang="en-US" sz="2400" b="0" i="0" u="none" strike="noStrike" kern="0" cap="none" spc="0" normalizeH="0" baseline="0" noProof="0" dirty="0">
              <a:ln>
                <a:noFill/>
              </a:ln>
              <a:solidFill>
                <a:schemeClr val="tx1"/>
              </a:solidFill>
              <a:effectLst/>
              <a:uLnTx/>
              <a:uFillTx/>
              <a:latin typeface="Calibri" pitchFamily="34" charset="0"/>
              <a:ea typeface="+mn-ea"/>
              <a:cs typeface="+mn-cs"/>
            </a:endParaRPr>
          </a:p>
        </p:txBody>
      </p:sp>
      <p:graphicFrame>
        <p:nvGraphicFramePr>
          <p:cNvPr id="11" name="Diagram 10"/>
          <p:cNvGraphicFramePr/>
          <p:nvPr>
            <p:extLst>
              <p:ext uri="{D42A27DB-BD31-4B8C-83A1-F6EECF244321}">
                <p14:modId xmlns:p14="http://schemas.microsoft.com/office/powerpoint/2010/main" val="950590749"/>
              </p:ext>
            </p:extLst>
          </p:nvPr>
        </p:nvGraphicFramePr>
        <p:xfrm>
          <a:off x="152400" y="1219200"/>
          <a:ext cx="8763000" cy="4851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0" y="6553200"/>
            <a:ext cx="1752600" cy="246221"/>
          </a:xfrm>
          <a:prstGeom prst="rect">
            <a:avLst/>
          </a:prstGeom>
          <a:noFill/>
        </p:spPr>
        <p:txBody>
          <a:bodyPr wrap="square" rtlCol="0">
            <a:spAutoFit/>
          </a:bodyPr>
          <a:lstStyle/>
          <a:p>
            <a:r>
              <a:rPr lang="en-US" sz="1000" dirty="0" smtClean="0">
                <a:solidFill>
                  <a:schemeClr val="bg1"/>
                </a:solidFill>
                <a:latin typeface="Calibri" pitchFamily="34" charset="0"/>
              </a:rPr>
              <a:t>Internal use only</a:t>
            </a:r>
            <a:endParaRPr lang="en-US" sz="1000" dirty="0">
              <a:solidFill>
                <a:schemeClr val="bg1"/>
              </a:solidFill>
              <a:latin typeface="Calibri"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4" descr="ProQuest_Brand_PPT_20092"/>
          <p:cNvPicPr>
            <a:picLocks noChangeAspect="1" noChangeArrowheads="1"/>
          </p:cNvPicPr>
          <p:nvPr/>
        </p:nvPicPr>
        <p:blipFill>
          <a:blip r:embed="rId4" cstate="print"/>
          <a:srcRect/>
          <a:stretch>
            <a:fillRect/>
          </a:stretch>
        </p:blipFill>
        <p:spPr bwMode="auto">
          <a:xfrm>
            <a:off x="-1588" y="-1588"/>
            <a:ext cx="9145588" cy="6859588"/>
          </a:xfrm>
          <a:prstGeom prst="rect">
            <a:avLst/>
          </a:prstGeom>
          <a:noFill/>
          <a:ln w="9525">
            <a:noFill/>
            <a:miter lim="800000"/>
            <a:headEnd/>
            <a:tailEnd/>
          </a:ln>
        </p:spPr>
      </p:pic>
      <p:sp>
        <p:nvSpPr>
          <p:cNvPr id="8" name="TextBox 7"/>
          <p:cNvSpPr txBox="1"/>
          <p:nvPr/>
        </p:nvSpPr>
        <p:spPr>
          <a:xfrm>
            <a:off x="990600" y="3200400"/>
            <a:ext cx="184731" cy="830997"/>
          </a:xfrm>
          <a:prstGeom prst="rect">
            <a:avLst/>
          </a:prstGeom>
          <a:noFill/>
        </p:spPr>
        <p:txBody>
          <a:bodyPr wrap="none" rtlCol="0">
            <a:spAutoFit/>
          </a:bodyPr>
          <a:lstStyle/>
          <a:p>
            <a:endParaRPr lang="en-GB" dirty="0" smtClean="0">
              <a:latin typeface="Calibri" pitchFamily="34" charset="0"/>
            </a:endParaRPr>
          </a:p>
          <a:p>
            <a:endParaRPr lang="en-GB" dirty="0">
              <a:latin typeface="Calibri" pitchFamily="34" charset="0"/>
            </a:endParaRPr>
          </a:p>
        </p:txBody>
      </p:sp>
      <p:sp>
        <p:nvSpPr>
          <p:cNvPr id="12" name="TextBox 11"/>
          <p:cNvSpPr txBox="1"/>
          <p:nvPr/>
        </p:nvSpPr>
        <p:spPr>
          <a:xfrm>
            <a:off x="0" y="5004137"/>
            <a:ext cx="9144000" cy="1015663"/>
          </a:xfrm>
          <a:prstGeom prst="rect">
            <a:avLst/>
          </a:prstGeom>
          <a:noFill/>
        </p:spPr>
        <p:txBody>
          <a:bodyPr wrap="square" rtlCol="0">
            <a:spAutoFit/>
          </a:bodyPr>
          <a:lstStyle/>
          <a:p>
            <a:pPr algn="ctr"/>
            <a:r>
              <a:rPr lang="en-GB" sz="3600" dirty="0" smtClean="0">
                <a:latin typeface="Calibri" pitchFamily="34" charset="0"/>
              </a:rPr>
              <a:t>Thank you</a:t>
            </a:r>
          </a:p>
          <a:p>
            <a:pPr algn="ctr"/>
            <a:endParaRPr lang="en-GB" dirty="0" smtClean="0">
              <a:latin typeface="Calibri" pitchFamily="34" charset="0"/>
            </a:endParaRPr>
          </a:p>
        </p:txBody>
      </p:sp>
      <p:pic>
        <p:nvPicPr>
          <p:cNvPr id="19" name="Picture 18" descr="SerialsSolutions_Sum#505051 (save).JPG"/>
          <p:cNvPicPr>
            <a:picLocks noChangeAspect="1"/>
          </p:cNvPicPr>
          <p:nvPr>
            <p:custDataLst>
              <p:tags r:id="rId1"/>
            </p:custDataLst>
          </p:nvPr>
        </p:nvPicPr>
        <p:blipFill>
          <a:blip r:embed="rId5">
            <a:extLst>
              <a:ext uri="{28A0092B-C50C-407E-A947-70E740481C1C}">
                <a14:useLocalDpi xmlns:a14="http://schemas.microsoft.com/office/drawing/2010/main" val="0"/>
              </a:ext>
            </a:extLst>
          </a:blip>
          <a:srcRect/>
          <a:stretch>
            <a:fillRect/>
          </a:stretch>
        </p:blipFill>
        <p:spPr bwMode="auto">
          <a:xfrm>
            <a:off x="6172200" y="838200"/>
            <a:ext cx="2667000" cy="122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p:cNvPicPr>
            <a:picLocks noChangeAspect="1"/>
          </p:cNvPicPr>
          <p:nvPr/>
        </p:nvPicPr>
        <p:blipFill>
          <a:blip r:embed="rId6"/>
          <a:stretch>
            <a:fillRect/>
          </a:stretch>
        </p:blipFill>
        <p:spPr>
          <a:xfrm>
            <a:off x="6172200" y="3886200"/>
            <a:ext cx="2667000" cy="990600"/>
          </a:xfrm>
          <a:prstGeom prst="rect">
            <a:avLst/>
          </a:prstGeom>
        </p:spPr>
      </p:pic>
      <p:pic>
        <p:nvPicPr>
          <p:cNvPr id="21" name="Picture 10" descr="Large logo.png"/>
          <p:cNvPicPr>
            <a:picLocks noChangeAspect="1"/>
          </p:cNvPicPr>
          <p:nvPr/>
        </p:nvPicPr>
        <p:blipFill>
          <a:blip r:embed="rId7" cstate="print"/>
          <a:srcRect/>
          <a:stretch>
            <a:fillRect/>
          </a:stretch>
        </p:blipFill>
        <p:spPr bwMode="auto">
          <a:xfrm>
            <a:off x="304800" y="914400"/>
            <a:ext cx="2908300" cy="692150"/>
          </a:xfrm>
          <a:prstGeom prst="rect">
            <a:avLst/>
          </a:prstGeom>
          <a:noFill/>
          <a:ln w="9525">
            <a:noFill/>
            <a:miter lim="800000"/>
            <a:headEnd/>
            <a:tailEnd/>
          </a:ln>
        </p:spPr>
      </p:pic>
      <p:pic>
        <p:nvPicPr>
          <p:cNvPr id="23" name="ebrary_Logo.png" descr="/Users/Eric/Desktop/Phire/ProQuest CSA/_PPT_Materials/Logos/ebrary_Logo.png"/>
          <p:cNvPicPr>
            <a:picLocks noChangeAspect="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457200" y="3810000"/>
            <a:ext cx="2895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proquest_logo-186.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276600" y="243840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381000" y="304800"/>
            <a:ext cx="8382000" cy="457200"/>
          </a:xfrm>
        </p:spPr>
        <p:txBody>
          <a:bodyPr/>
          <a:lstStyle/>
          <a:p>
            <a:pPr algn="ctr"/>
            <a:r>
              <a:rPr lang="en-US" dirty="0">
                <a:latin typeface="Calibri" charset="0"/>
                <a:ea typeface="ＭＳ Ｐゴシック" charset="0"/>
              </a:rPr>
              <a:t>AND ONE MORE THING… </a:t>
            </a:r>
          </a:p>
        </p:txBody>
      </p:sp>
      <p:sp>
        <p:nvSpPr>
          <p:cNvPr id="399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629D5A7D-424B-D04D-A5F4-C8066657063F}" type="slidenum">
              <a:rPr lang="en-US" sz="800">
                <a:solidFill>
                  <a:schemeClr val="bg1"/>
                </a:solidFill>
                <a:latin typeface="Calibri" charset="0"/>
              </a:rPr>
              <a:pPr/>
              <a:t>32</a:t>
            </a:fld>
            <a:endParaRPr lang="en-US" sz="800">
              <a:solidFill>
                <a:schemeClr val="bg1"/>
              </a:solidFill>
              <a:latin typeface="Calibri" charset="0"/>
            </a:endParaRPr>
          </a:p>
        </p:txBody>
      </p:sp>
      <p:sp>
        <p:nvSpPr>
          <p:cNvPr id="2" name="Rectangle 1"/>
          <p:cNvSpPr/>
          <p:nvPr/>
        </p:nvSpPr>
        <p:spPr>
          <a:xfrm>
            <a:off x="914400" y="838200"/>
            <a:ext cx="7239000" cy="954107"/>
          </a:xfrm>
          <a:prstGeom prst="rect">
            <a:avLst/>
          </a:prstGeom>
        </p:spPr>
        <p:txBody>
          <a:bodyPr wrap="square">
            <a:spAutoFit/>
          </a:bodyPr>
          <a:lstStyle/>
          <a:p>
            <a:pPr algn="ctr"/>
            <a:r>
              <a:rPr lang="en-US" sz="2800" b="1" dirty="0">
                <a:latin typeface="Calibri" charset="0"/>
              </a:rPr>
              <a:t>Come to our stand </a:t>
            </a:r>
            <a:r>
              <a:rPr lang="en-US" sz="2800" b="1" dirty="0" smtClean="0">
                <a:latin typeface="Calibri" charset="0"/>
              </a:rPr>
              <a:t>for </a:t>
            </a:r>
            <a:endParaRPr lang="en-US" sz="2800" b="1" dirty="0">
              <a:latin typeface="Calibri" charset="0"/>
            </a:endParaRPr>
          </a:p>
          <a:p>
            <a:pPr algn="ctr"/>
            <a:r>
              <a:rPr lang="en-US" sz="2800" b="1" dirty="0" smtClean="0">
                <a:latin typeface="Calibri" charset="0"/>
              </a:rPr>
              <a:t>PQ </a:t>
            </a:r>
            <a:r>
              <a:rPr lang="en-US" sz="2800" b="1" dirty="0">
                <a:latin typeface="Calibri" charset="0"/>
              </a:rPr>
              <a:t>LOTERRY</a:t>
            </a:r>
            <a:endParaRPr lang="en-US" sz="2800" b="1" dirty="0"/>
          </a:p>
        </p:txBody>
      </p:sp>
      <p:pic>
        <p:nvPicPr>
          <p:cNvPr id="6" name="Content Placeholder 5" descr="ipod nano 2.png"/>
          <p:cNvPicPr>
            <a:picLocks noGrp="1" noChangeAspect="1"/>
          </p:cNvPicPr>
          <p:nvPr>
            <p:ph idx="1"/>
          </p:nvPr>
        </p:nvPicPr>
        <p:blipFill>
          <a:blip r:embed="rId2">
            <a:extLst>
              <a:ext uri="{28A0092B-C50C-407E-A947-70E740481C1C}">
                <a14:useLocalDpi xmlns:a14="http://schemas.microsoft.com/office/drawing/2010/main" val="0"/>
              </a:ext>
            </a:extLst>
          </a:blip>
          <a:srcRect t="16685" b="16685"/>
          <a:stretch>
            <a:fillRect/>
          </a:stretch>
        </p:blipFill>
        <p:spPr>
          <a:xfrm>
            <a:off x="762000" y="1752600"/>
            <a:ext cx="7772400" cy="4648200"/>
          </a:xfrm>
        </p:spPr>
      </p:pic>
    </p:spTree>
    <p:extLst>
      <p:ext uri="{BB962C8B-B14F-4D97-AF65-F5344CB8AC3E}">
        <p14:creationId xmlns:p14="http://schemas.microsoft.com/office/powerpoint/2010/main" val="493499686"/>
      </p:ext>
    </p:extLst>
  </p:cSld>
  <p:clrMapOvr>
    <a:masterClrMapping/>
  </p:clrMapOvr>
  <mc:AlternateContent xmlns:mc="http://schemas.openxmlformats.org/markup-compatibility/2006" xmlns:p14="http://schemas.microsoft.com/office/powerpoint/2010/main">
    <mc:Choice Requires="p14">
      <p:transition spd="slow" p14:dur="13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838200"/>
          </a:xfrm>
        </p:spPr>
        <p:txBody>
          <a:bodyPr/>
          <a:lstStyle/>
          <a:p>
            <a:r>
              <a:rPr lang="en-US" dirty="0" smtClean="0"/>
              <a:t>Data Collection</a:t>
            </a:r>
            <a:br>
              <a:rPr lang="en-US" dirty="0" smtClean="0"/>
            </a:br>
            <a:r>
              <a:rPr lang="en-US" dirty="0" err="1" smtClean="0"/>
              <a:t>ProQuest</a:t>
            </a:r>
            <a:r>
              <a:rPr lang="en-US" dirty="0" smtClean="0"/>
              <a:t> Dissertation and Thesis</a:t>
            </a:r>
            <a:endParaRPr lang="en-US" dirty="0"/>
          </a:p>
        </p:txBody>
      </p:sp>
      <p:sp>
        <p:nvSpPr>
          <p:cNvPr id="4" name="Slide Number Placeholder 3"/>
          <p:cNvSpPr>
            <a:spLocks noGrp="1"/>
          </p:cNvSpPr>
          <p:nvPr>
            <p:ph type="sldNum" sz="quarter" idx="11"/>
          </p:nvPr>
        </p:nvSpPr>
        <p:spPr/>
        <p:txBody>
          <a:bodyPr/>
          <a:lstStyle/>
          <a:p>
            <a:pPr>
              <a:defRPr/>
            </a:pPr>
            <a:fld id="{136B87E6-F1CF-4EFF-A5EB-AE71A4C4BD51}" type="slidenum">
              <a:rPr lang="en-US" smtClean="0"/>
              <a:pPr>
                <a:defRPr/>
              </a:pPr>
              <a:t>4</a:t>
            </a:fld>
            <a:endParaRPr lang="en-US" dirty="0"/>
          </a:p>
        </p:txBody>
      </p:sp>
      <p:sp>
        <p:nvSpPr>
          <p:cNvPr id="7" name="Rectangle 5"/>
          <p:cNvSpPr txBox="1">
            <a:spLocks noChangeArrowheads="1"/>
          </p:cNvSpPr>
          <p:nvPr/>
        </p:nvSpPr>
        <p:spPr bwMode="auto">
          <a:xfrm>
            <a:off x="381000" y="1219200"/>
            <a:ext cx="5257800" cy="4724400"/>
          </a:xfrm>
          <a:prstGeom prst="rect">
            <a:avLst/>
          </a:prstGeom>
          <a:noFill/>
          <a:ln w="9525">
            <a:noFill/>
            <a:miter lim="800000"/>
            <a:headEnd/>
            <a:tailEnd/>
          </a:ln>
        </p:spPr>
        <p:txBody>
          <a:bodyPr/>
          <a:lstStyle>
            <a:lvl1pPr marL="304800" indent="-3048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Char char="•"/>
            </a:pPr>
            <a:r>
              <a:rPr lang="en-US" dirty="0" err="1" smtClean="0">
                <a:solidFill>
                  <a:schemeClr val="tx2"/>
                </a:solidFill>
                <a:latin typeface="Calibri" charset="0"/>
              </a:rPr>
              <a:t>ProQuest</a:t>
            </a:r>
            <a:r>
              <a:rPr lang="en-US" dirty="0" smtClean="0">
                <a:solidFill>
                  <a:schemeClr val="tx2"/>
                </a:solidFill>
                <a:latin typeface="Calibri" charset="0"/>
              </a:rPr>
              <a:t> is the Official </a:t>
            </a:r>
            <a:r>
              <a:rPr lang="en-US" dirty="0">
                <a:solidFill>
                  <a:schemeClr val="tx2"/>
                </a:solidFill>
                <a:latin typeface="Calibri" charset="0"/>
              </a:rPr>
              <a:t>Repository of the US Library of Congress and National Library of </a:t>
            </a:r>
            <a:r>
              <a:rPr lang="en-US" dirty="0" smtClean="0">
                <a:solidFill>
                  <a:schemeClr val="tx2"/>
                </a:solidFill>
                <a:latin typeface="Calibri" charset="0"/>
              </a:rPr>
              <a:t>Canada</a:t>
            </a:r>
            <a:endParaRPr lang="en-US" dirty="0">
              <a:solidFill>
                <a:schemeClr val="tx2"/>
              </a:solidFill>
              <a:latin typeface="Calibri" charset="0"/>
            </a:endParaRPr>
          </a:p>
          <a:p>
            <a:pPr>
              <a:spcBef>
                <a:spcPct val="20000"/>
              </a:spcBef>
              <a:buFont typeface="Arial" charset="0"/>
              <a:buChar char="•"/>
            </a:pPr>
            <a:r>
              <a:rPr lang="en-US" dirty="0">
                <a:solidFill>
                  <a:schemeClr val="tx2"/>
                </a:solidFill>
                <a:latin typeface="Calibri" charset="0"/>
              </a:rPr>
              <a:t>All top ranking </a:t>
            </a:r>
            <a:r>
              <a:rPr lang="en-US" dirty="0" smtClean="0">
                <a:solidFill>
                  <a:schemeClr val="tx2"/>
                </a:solidFill>
                <a:latin typeface="Calibri" charset="0"/>
              </a:rPr>
              <a:t>research </a:t>
            </a:r>
            <a:r>
              <a:rPr lang="en-US" dirty="0">
                <a:solidFill>
                  <a:schemeClr val="tx2"/>
                </a:solidFill>
                <a:latin typeface="Calibri" charset="0"/>
              </a:rPr>
              <a:t>universities – as defined by the Carnegie Foundation - work with UMI </a:t>
            </a:r>
          </a:p>
          <a:p>
            <a:pPr>
              <a:spcBef>
                <a:spcPct val="20000"/>
              </a:spcBef>
              <a:buFont typeface="Arial" charset="0"/>
              <a:buChar char="•"/>
            </a:pPr>
            <a:r>
              <a:rPr lang="en-US" dirty="0" smtClean="0">
                <a:solidFill>
                  <a:schemeClr val="tx2"/>
                </a:solidFill>
                <a:latin typeface="Calibri" charset="0"/>
              </a:rPr>
              <a:t>40</a:t>
            </a:r>
            <a:r>
              <a:rPr lang="en-US" dirty="0">
                <a:solidFill>
                  <a:schemeClr val="tx2"/>
                </a:solidFill>
                <a:latin typeface="Calibri" charset="0"/>
              </a:rPr>
              <a:t>% of PhDs from the world</a:t>
            </a:r>
            <a:r>
              <a:rPr lang="ja-JP" altLang="en-US" dirty="0">
                <a:solidFill>
                  <a:schemeClr val="tx2"/>
                </a:solidFill>
                <a:latin typeface="Calibri" charset="0"/>
              </a:rPr>
              <a:t>’</a:t>
            </a:r>
            <a:r>
              <a:rPr lang="en-US" dirty="0">
                <a:solidFill>
                  <a:schemeClr val="tx2"/>
                </a:solidFill>
                <a:latin typeface="Calibri" charset="0"/>
              </a:rPr>
              <a:t>s top universities are published in PQDT</a:t>
            </a:r>
          </a:p>
          <a:p>
            <a:pPr>
              <a:spcBef>
                <a:spcPct val="20000"/>
              </a:spcBef>
              <a:buClr>
                <a:srgbClr val="999999"/>
              </a:buClr>
              <a:buFont typeface="Arial" charset="0"/>
              <a:buChar char="•"/>
            </a:pPr>
            <a:r>
              <a:rPr lang="en-US" dirty="0">
                <a:solidFill>
                  <a:schemeClr val="tx2"/>
                </a:solidFill>
                <a:latin typeface="Calibri" charset="0"/>
              </a:rPr>
              <a:t>More than 3,000 libraries around the world subscribe to PQDT - including most of the world</a:t>
            </a:r>
            <a:r>
              <a:rPr lang="ja-JP" altLang="en-US" dirty="0">
                <a:solidFill>
                  <a:schemeClr val="tx2"/>
                </a:solidFill>
                <a:latin typeface="Calibri" charset="0"/>
              </a:rPr>
              <a:t>’</a:t>
            </a:r>
            <a:r>
              <a:rPr lang="en-US" dirty="0">
                <a:solidFill>
                  <a:schemeClr val="tx2"/>
                </a:solidFill>
                <a:latin typeface="Calibri" charset="0"/>
              </a:rPr>
              <a:t>s leading universities</a:t>
            </a:r>
          </a:p>
        </p:txBody>
      </p:sp>
      <p:sp>
        <p:nvSpPr>
          <p:cNvPr id="5" name="Text Box 9"/>
          <p:cNvSpPr txBox="1">
            <a:spLocks noChangeArrowheads="1"/>
          </p:cNvSpPr>
          <p:nvPr/>
        </p:nvSpPr>
        <p:spPr bwMode="auto">
          <a:xfrm>
            <a:off x="5791200" y="5486400"/>
            <a:ext cx="3200400" cy="708025"/>
          </a:xfrm>
          <a:prstGeom prst="rect">
            <a:avLst/>
          </a:prstGeom>
          <a:solidFill>
            <a:srgbClr val="FFC000"/>
          </a:solidFill>
          <a:ln w="38100">
            <a:solidFill>
              <a:srgbClr val="FF0000"/>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50000"/>
              </a:spcBef>
            </a:pPr>
            <a:r>
              <a:rPr lang="en-GB" sz="2000" b="1" dirty="0">
                <a:latin typeface="Calibri" charset="0"/>
              </a:rPr>
              <a:t>Over 2,000,000 full-text  dissertations</a:t>
            </a:r>
          </a:p>
        </p:txBody>
      </p:sp>
      <p:pic>
        <p:nvPicPr>
          <p:cNvPr id="6" name="Picture 8"/>
          <p:cNvPicPr>
            <a:picLocks noChangeAspect="1" noChangeArrowheads="1"/>
          </p:cNvPicPr>
          <p:nvPr/>
        </p:nvPicPr>
        <p:blipFill>
          <a:blip r:embed="rId2">
            <a:extLst>
              <a:ext uri="{28A0092B-C50C-407E-A947-70E740481C1C}">
                <a14:useLocalDpi xmlns:a14="http://schemas.microsoft.com/office/drawing/2010/main" val="0"/>
              </a:ext>
            </a:extLst>
          </a:blip>
          <a:srcRect l="800" t="7472" r="-800" b="3612"/>
          <a:stretch>
            <a:fillRect/>
          </a:stretch>
        </p:blipFill>
        <p:spPr bwMode="auto">
          <a:xfrm>
            <a:off x="5791200" y="1295400"/>
            <a:ext cx="3203575" cy="41370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a:stretch>
            <a:fillRect/>
          </a:stretch>
        </p:blipFill>
        <p:spPr>
          <a:xfrm>
            <a:off x="6477000" y="0"/>
            <a:ext cx="2667000" cy="990600"/>
          </a:xfrm>
          <a:prstGeom prst="rect">
            <a:avLst/>
          </a:prstGeom>
        </p:spPr>
      </p:pic>
    </p:spTree>
    <p:extLst>
      <p:ext uri="{BB962C8B-B14F-4D97-AF65-F5344CB8AC3E}">
        <p14:creationId xmlns:p14="http://schemas.microsoft.com/office/powerpoint/2010/main" val="4008673779"/>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a:defRPr/>
            </a:pPr>
            <a:fld id="{136B87E6-F1CF-4EFF-A5EB-AE71A4C4BD51}" type="slidenum">
              <a:rPr lang="en-US" smtClean="0"/>
              <a:pPr>
                <a:defRPr/>
              </a:pPr>
              <a:t>5</a:t>
            </a:fld>
            <a:endParaRPr lang="en-US" dirty="0"/>
          </a:p>
        </p:txBody>
      </p:sp>
      <p:sp>
        <p:nvSpPr>
          <p:cNvPr id="5" name="Title 5"/>
          <p:cNvSpPr>
            <a:spLocks noGrp="1"/>
          </p:cNvSpPr>
          <p:nvPr>
            <p:ph type="title"/>
          </p:nvPr>
        </p:nvSpPr>
        <p:spPr>
          <a:xfrm>
            <a:off x="0" y="55977"/>
            <a:ext cx="5334000" cy="706023"/>
          </a:xfrm>
          <a:ln>
            <a:noFill/>
          </a:ln>
        </p:spPr>
        <p:txBody>
          <a:bodyPr/>
          <a:lstStyle/>
          <a:p>
            <a:r>
              <a:rPr lang="en-US" dirty="0"/>
              <a:t>Data Collection</a:t>
            </a:r>
            <a:br>
              <a:rPr lang="en-US" dirty="0"/>
            </a:br>
            <a:r>
              <a:rPr lang="en-US" sz="3200" dirty="0" smtClean="0">
                <a:solidFill>
                  <a:schemeClr val="tx1"/>
                </a:solidFill>
              </a:rPr>
              <a:t>Dissertation Citation Index</a:t>
            </a:r>
            <a:endParaRPr lang="en-US" sz="3200" dirty="0">
              <a:solidFill>
                <a:schemeClr val="tx1"/>
              </a:solidFill>
            </a:endParaRPr>
          </a:p>
        </p:txBody>
      </p:sp>
      <p:sp>
        <p:nvSpPr>
          <p:cNvPr id="6" name="Rectangle 40"/>
          <p:cNvSpPr>
            <a:spLocks noChangeArrowheads="1"/>
          </p:cNvSpPr>
          <p:nvPr/>
        </p:nvSpPr>
        <p:spPr bwMode="auto">
          <a:xfrm>
            <a:off x="0" y="0"/>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38" descr="WoSfullrec"/>
          <p:cNvPicPr>
            <a:picLocks noChangeAspect="1" noChangeArrowheads="1"/>
          </p:cNvPicPr>
          <p:nvPr/>
        </p:nvPicPr>
        <p:blipFill>
          <a:blip r:embed="rId2" cstate="screen"/>
          <a:srcRect/>
          <a:stretch>
            <a:fillRect/>
          </a:stretch>
        </p:blipFill>
        <p:spPr bwMode="auto">
          <a:xfrm>
            <a:off x="7485857" y="1744848"/>
            <a:ext cx="729698" cy="834838"/>
          </a:xfrm>
          <a:prstGeom prst="rect">
            <a:avLst/>
          </a:prstGeom>
          <a:noFill/>
          <a:ln w="3175">
            <a:solidFill>
              <a:srgbClr val="000000"/>
            </a:solidFill>
            <a:miter lim="800000"/>
            <a:headEnd/>
            <a:tailEnd/>
          </a:ln>
        </p:spPr>
      </p:pic>
      <p:sp>
        <p:nvSpPr>
          <p:cNvPr id="8" name="Text Box 37"/>
          <p:cNvSpPr txBox="1">
            <a:spLocks noChangeArrowheads="1"/>
          </p:cNvSpPr>
          <p:nvPr/>
        </p:nvSpPr>
        <p:spPr bwMode="auto">
          <a:xfrm>
            <a:off x="7658546" y="2022389"/>
            <a:ext cx="333528" cy="123111"/>
          </a:xfrm>
          <a:prstGeom prst="rect">
            <a:avLst/>
          </a:prstGeom>
          <a:solidFill>
            <a:srgbClr val="FFFFFF"/>
          </a:solidFill>
          <a:ln w="317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effectLst/>
                <a:latin typeface="Arial" pitchFamily="34" charset="0"/>
                <a:ea typeface="Times New Roman" pitchFamily="18" charset="0"/>
                <a:cs typeface="Times New Roman" pitchFamily="18" charset="0"/>
              </a:rPr>
              <a:t>2006</a:t>
            </a:r>
            <a:endParaRPr kumimoji="0" lang="en-US" sz="1800" b="0" i="0" u="none" strike="noStrike" cap="none" normalizeH="0" baseline="0" smtClean="0">
              <a:ln>
                <a:noFill/>
              </a:ln>
              <a:effectLst/>
              <a:latin typeface="Arial" pitchFamily="34" charset="0"/>
            </a:endParaRPr>
          </a:p>
        </p:txBody>
      </p:sp>
      <p:sp>
        <p:nvSpPr>
          <p:cNvPr id="9" name="Line 36"/>
          <p:cNvSpPr>
            <a:spLocks noChangeShapeType="1"/>
          </p:cNvSpPr>
          <p:nvPr/>
        </p:nvSpPr>
        <p:spPr bwMode="auto">
          <a:xfrm flipV="1">
            <a:off x="5892799" y="2857493"/>
            <a:ext cx="1177471" cy="893234"/>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pic>
        <p:nvPicPr>
          <p:cNvPr id="10" name="Picture 35" descr="WoSfullrec"/>
          <p:cNvPicPr>
            <a:picLocks noChangeAspect="1" noChangeArrowheads="1"/>
          </p:cNvPicPr>
          <p:nvPr/>
        </p:nvPicPr>
        <p:blipFill>
          <a:blip r:embed="rId3" cstate="screen"/>
          <a:srcRect/>
          <a:stretch>
            <a:fillRect/>
          </a:stretch>
        </p:blipFill>
        <p:spPr bwMode="auto">
          <a:xfrm>
            <a:off x="216503" y="4707258"/>
            <a:ext cx="729134" cy="834838"/>
          </a:xfrm>
          <a:prstGeom prst="rect">
            <a:avLst/>
          </a:prstGeom>
          <a:noFill/>
          <a:ln w="3175">
            <a:solidFill>
              <a:srgbClr val="000000"/>
            </a:solidFill>
            <a:miter lim="800000"/>
            <a:headEnd/>
            <a:tailEnd/>
          </a:ln>
        </p:spPr>
      </p:pic>
      <p:pic>
        <p:nvPicPr>
          <p:cNvPr id="11" name="Picture 34" descr="WoSfullrec"/>
          <p:cNvPicPr>
            <a:picLocks noChangeAspect="1" noChangeArrowheads="1"/>
          </p:cNvPicPr>
          <p:nvPr/>
        </p:nvPicPr>
        <p:blipFill>
          <a:blip r:embed="rId3" cstate="screen"/>
          <a:srcRect/>
          <a:stretch>
            <a:fillRect/>
          </a:stretch>
        </p:blipFill>
        <p:spPr bwMode="auto">
          <a:xfrm>
            <a:off x="717641" y="4261864"/>
            <a:ext cx="729134" cy="834838"/>
          </a:xfrm>
          <a:prstGeom prst="rect">
            <a:avLst/>
          </a:prstGeom>
          <a:noFill/>
          <a:ln w="3175">
            <a:solidFill>
              <a:srgbClr val="000000"/>
            </a:solidFill>
            <a:miter lim="800000"/>
            <a:headEnd/>
            <a:tailEnd/>
          </a:ln>
        </p:spPr>
      </p:pic>
      <p:pic>
        <p:nvPicPr>
          <p:cNvPr id="12" name="Picture 33" descr="WoSfullrec"/>
          <p:cNvPicPr>
            <a:picLocks noChangeAspect="1" noChangeArrowheads="1"/>
          </p:cNvPicPr>
          <p:nvPr/>
        </p:nvPicPr>
        <p:blipFill>
          <a:blip r:embed="rId3" cstate="screen"/>
          <a:srcRect/>
          <a:stretch>
            <a:fillRect/>
          </a:stretch>
        </p:blipFill>
        <p:spPr bwMode="auto">
          <a:xfrm>
            <a:off x="7140478" y="2245640"/>
            <a:ext cx="729134" cy="834838"/>
          </a:xfrm>
          <a:prstGeom prst="rect">
            <a:avLst/>
          </a:prstGeom>
          <a:noFill/>
          <a:ln w="3175">
            <a:solidFill>
              <a:srgbClr val="000000"/>
            </a:solidFill>
            <a:miter lim="800000"/>
            <a:headEnd/>
            <a:tailEnd/>
          </a:ln>
        </p:spPr>
      </p:pic>
      <p:pic>
        <p:nvPicPr>
          <p:cNvPr id="13" name="Picture 32" descr="WoSfullrec"/>
          <p:cNvPicPr>
            <a:picLocks noChangeAspect="1" noChangeArrowheads="1"/>
          </p:cNvPicPr>
          <p:nvPr/>
        </p:nvPicPr>
        <p:blipFill>
          <a:blip r:embed="rId3" cstate="screen"/>
          <a:srcRect/>
          <a:stretch>
            <a:fillRect/>
          </a:stretch>
        </p:blipFill>
        <p:spPr bwMode="auto">
          <a:xfrm>
            <a:off x="6860378" y="4505733"/>
            <a:ext cx="729134" cy="834838"/>
          </a:xfrm>
          <a:prstGeom prst="rect">
            <a:avLst/>
          </a:prstGeom>
          <a:noFill/>
          <a:ln w="3175">
            <a:solidFill>
              <a:srgbClr val="000000"/>
            </a:solidFill>
            <a:miter lim="800000"/>
            <a:headEnd/>
            <a:tailEnd/>
          </a:ln>
        </p:spPr>
      </p:pic>
      <p:pic>
        <p:nvPicPr>
          <p:cNvPr id="14" name="Picture 31" descr="WoSfullrec"/>
          <p:cNvPicPr>
            <a:picLocks noChangeAspect="1" noChangeArrowheads="1"/>
          </p:cNvPicPr>
          <p:nvPr/>
        </p:nvPicPr>
        <p:blipFill>
          <a:blip r:embed="rId3" cstate="screen"/>
          <a:srcRect/>
          <a:stretch>
            <a:fillRect/>
          </a:stretch>
        </p:blipFill>
        <p:spPr bwMode="auto">
          <a:xfrm>
            <a:off x="7528562" y="4227638"/>
            <a:ext cx="729134" cy="834838"/>
          </a:xfrm>
          <a:prstGeom prst="rect">
            <a:avLst/>
          </a:prstGeom>
          <a:noFill/>
          <a:ln w="3175">
            <a:solidFill>
              <a:srgbClr val="000000"/>
            </a:solidFill>
            <a:miter lim="800000"/>
            <a:headEnd/>
            <a:tailEnd/>
          </a:ln>
        </p:spPr>
      </p:pic>
      <p:pic>
        <p:nvPicPr>
          <p:cNvPr id="15" name="Picture 30" descr="WoSfullrec"/>
          <p:cNvPicPr>
            <a:picLocks noChangeAspect="1" noChangeArrowheads="1"/>
          </p:cNvPicPr>
          <p:nvPr/>
        </p:nvPicPr>
        <p:blipFill>
          <a:blip r:embed="rId3" cstate="screen"/>
          <a:srcRect/>
          <a:stretch>
            <a:fillRect/>
          </a:stretch>
        </p:blipFill>
        <p:spPr bwMode="auto">
          <a:xfrm>
            <a:off x="1051169" y="5040750"/>
            <a:ext cx="729134" cy="834838"/>
          </a:xfrm>
          <a:prstGeom prst="rect">
            <a:avLst/>
          </a:prstGeom>
          <a:noFill/>
          <a:ln w="3175">
            <a:solidFill>
              <a:srgbClr val="000000"/>
            </a:solidFill>
            <a:miter lim="800000"/>
            <a:headEnd/>
            <a:tailEnd/>
          </a:ln>
        </p:spPr>
      </p:pic>
      <p:sp>
        <p:nvSpPr>
          <p:cNvPr id="16" name="Line 29"/>
          <p:cNvSpPr>
            <a:spLocks noChangeShapeType="1"/>
          </p:cNvSpPr>
          <p:nvPr/>
        </p:nvSpPr>
        <p:spPr bwMode="auto">
          <a:xfrm flipH="1">
            <a:off x="1094012" y="3298371"/>
            <a:ext cx="653144" cy="898066"/>
          </a:xfrm>
          <a:prstGeom prst="line">
            <a:avLst/>
          </a:prstGeom>
          <a:noFill/>
          <a:ln w="76200">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17" name="Text Box 28"/>
          <p:cNvSpPr txBox="1">
            <a:spLocks noChangeArrowheads="1"/>
          </p:cNvSpPr>
          <p:nvPr/>
        </p:nvSpPr>
        <p:spPr bwMode="auto">
          <a:xfrm>
            <a:off x="756604" y="3480572"/>
            <a:ext cx="779360" cy="405621"/>
          </a:xfrm>
          <a:prstGeom prst="rect">
            <a:avLst/>
          </a:prstGeom>
          <a:solidFill>
            <a:srgbClr val="C0C0C0"/>
          </a:solidFill>
          <a:ln w="28575">
            <a:solidFill>
              <a:srgbClr val="000099"/>
            </a:solidFill>
            <a:miter lim="800000"/>
            <a:headEnd/>
            <a:tailEnd/>
          </a:ln>
        </p:spPr>
        <p:txBody>
          <a:bodyPr vert="horz" wrap="square" lIns="0" tIns="33650" rIns="0" bIns="3365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effectLst/>
                <a:latin typeface="Arial" pitchFamily="34" charset="0"/>
                <a:ea typeface="Times New Roman" pitchFamily="18" charset="0"/>
                <a:cs typeface="Times New Roman" pitchFamily="18" charset="0"/>
              </a:rPr>
              <a:t>Cited References</a:t>
            </a:r>
            <a:endParaRPr kumimoji="0" lang="en-US" sz="1800" b="0" i="0" u="none" strike="noStrike" cap="none" normalizeH="0" baseline="0" dirty="0" smtClean="0">
              <a:ln>
                <a:noFill/>
              </a:ln>
              <a:effectLst/>
              <a:latin typeface="Arial" pitchFamily="34" charset="0"/>
            </a:endParaRPr>
          </a:p>
        </p:txBody>
      </p:sp>
      <p:sp>
        <p:nvSpPr>
          <p:cNvPr id="18" name="Text Box 27"/>
          <p:cNvSpPr txBox="1">
            <a:spLocks noChangeArrowheads="1"/>
          </p:cNvSpPr>
          <p:nvPr/>
        </p:nvSpPr>
        <p:spPr bwMode="auto">
          <a:xfrm>
            <a:off x="328243" y="5319399"/>
            <a:ext cx="333528" cy="123111"/>
          </a:xfrm>
          <a:prstGeom prst="rect">
            <a:avLst/>
          </a:prstGeom>
          <a:solidFill>
            <a:srgbClr val="FFFFFF"/>
          </a:solidFill>
          <a:ln w="317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effectLst/>
                <a:latin typeface="Arial" pitchFamily="34" charset="0"/>
                <a:ea typeface="Times New Roman" pitchFamily="18" charset="0"/>
                <a:cs typeface="Times New Roman" pitchFamily="18" charset="0"/>
              </a:rPr>
              <a:t>2006</a:t>
            </a:r>
            <a:endParaRPr kumimoji="0" lang="en-US" sz="1800" b="0" i="0" u="none" strike="noStrike" cap="none" normalizeH="0" baseline="0" smtClean="0">
              <a:ln>
                <a:noFill/>
              </a:ln>
              <a:effectLst/>
              <a:latin typeface="Arial" pitchFamily="34" charset="0"/>
            </a:endParaRPr>
          </a:p>
        </p:txBody>
      </p:sp>
      <p:sp>
        <p:nvSpPr>
          <p:cNvPr id="19" name="Text Box 26"/>
          <p:cNvSpPr txBox="1">
            <a:spLocks noChangeArrowheads="1"/>
          </p:cNvSpPr>
          <p:nvPr/>
        </p:nvSpPr>
        <p:spPr bwMode="auto">
          <a:xfrm>
            <a:off x="1273521" y="5397509"/>
            <a:ext cx="334657" cy="123111"/>
          </a:xfrm>
          <a:prstGeom prst="rect">
            <a:avLst/>
          </a:prstGeom>
          <a:solidFill>
            <a:srgbClr val="FFFFFF"/>
          </a:solidFill>
          <a:ln w="317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effectLst/>
                <a:latin typeface="Arial" pitchFamily="34" charset="0"/>
                <a:ea typeface="Times New Roman" pitchFamily="18" charset="0"/>
                <a:cs typeface="Times New Roman" pitchFamily="18" charset="0"/>
              </a:rPr>
              <a:t>2007</a:t>
            </a:r>
            <a:endParaRPr kumimoji="0" lang="en-US" sz="1800" b="0" i="0" u="none" strike="noStrike" cap="none" normalizeH="0" baseline="0" smtClean="0">
              <a:ln>
                <a:noFill/>
              </a:ln>
              <a:effectLst/>
              <a:latin typeface="Arial" pitchFamily="34" charset="0"/>
            </a:endParaRPr>
          </a:p>
        </p:txBody>
      </p:sp>
      <p:sp>
        <p:nvSpPr>
          <p:cNvPr id="20" name="Text Box 25"/>
          <p:cNvSpPr txBox="1">
            <a:spLocks noChangeArrowheads="1"/>
          </p:cNvSpPr>
          <p:nvPr/>
        </p:nvSpPr>
        <p:spPr bwMode="auto">
          <a:xfrm>
            <a:off x="884687" y="4852953"/>
            <a:ext cx="332963" cy="123111"/>
          </a:xfrm>
          <a:prstGeom prst="rect">
            <a:avLst/>
          </a:prstGeom>
          <a:solidFill>
            <a:srgbClr val="FFFFFF"/>
          </a:solidFill>
          <a:ln w="317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effectLst/>
                <a:latin typeface="Arial" pitchFamily="34" charset="0"/>
                <a:ea typeface="Times New Roman" pitchFamily="18" charset="0"/>
                <a:cs typeface="Times New Roman" pitchFamily="18" charset="0"/>
              </a:rPr>
              <a:t>2005</a:t>
            </a:r>
            <a:endParaRPr kumimoji="0" lang="en-US" sz="1800" b="0" i="0" u="none" strike="noStrike" cap="none" normalizeH="0" baseline="0" smtClean="0">
              <a:ln>
                <a:noFill/>
              </a:ln>
              <a:effectLst/>
              <a:latin typeface="Arial" pitchFamily="34" charset="0"/>
            </a:endParaRPr>
          </a:p>
        </p:txBody>
      </p:sp>
      <p:pic>
        <p:nvPicPr>
          <p:cNvPr id="21" name="Picture 24" descr="WoSfullrec"/>
          <p:cNvPicPr>
            <a:picLocks noChangeAspect="1" noChangeArrowheads="1"/>
          </p:cNvPicPr>
          <p:nvPr/>
        </p:nvPicPr>
        <p:blipFill>
          <a:blip r:embed="rId3" cstate="screen"/>
          <a:srcRect/>
          <a:stretch>
            <a:fillRect/>
          </a:stretch>
        </p:blipFill>
        <p:spPr bwMode="auto">
          <a:xfrm>
            <a:off x="656128" y="5585860"/>
            <a:ext cx="729134" cy="834838"/>
          </a:xfrm>
          <a:prstGeom prst="rect">
            <a:avLst/>
          </a:prstGeom>
          <a:noFill/>
          <a:ln w="3175">
            <a:solidFill>
              <a:srgbClr val="000000"/>
            </a:solidFill>
            <a:miter lim="800000"/>
            <a:headEnd/>
            <a:tailEnd/>
          </a:ln>
        </p:spPr>
      </p:pic>
      <p:sp>
        <p:nvSpPr>
          <p:cNvPr id="22" name="Text Box 23"/>
          <p:cNvSpPr txBox="1">
            <a:spLocks noChangeArrowheads="1"/>
          </p:cNvSpPr>
          <p:nvPr/>
        </p:nvSpPr>
        <p:spPr bwMode="auto">
          <a:xfrm>
            <a:off x="823738" y="6120444"/>
            <a:ext cx="334092" cy="123111"/>
          </a:xfrm>
          <a:prstGeom prst="rect">
            <a:avLst/>
          </a:prstGeom>
          <a:solidFill>
            <a:srgbClr val="FFFFFF"/>
          </a:solidFill>
          <a:ln w="317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effectLst/>
                <a:latin typeface="Arial" pitchFamily="34" charset="0"/>
                <a:ea typeface="Times New Roman" pitchFamily="18" charset="0"/>
                <a:cs typeface="Times New Roman" pitchFamily="18" charset="0"/>
              </a:rPr>
              <a:t>1999</a:t>
            </a:r>
            <a:endParaRPr kumimoji="0" lang="en-US" sz="1800" b="0" i="0" u="none" strike="noStrike" cap="none" normalizeH="0" baseline="0" smtClean="0">
              <a:ln>
                <a:noFill/>
              </a:ln>
              <a:effectLst/>
              <a:latin typeface="Arial" pitchFamily="34" charset="0"/>
            </a:endParaRPr>
          </a:p>
        </p:txBody>
      </p:sp>
      <p:sp>
        <p:nvSpPr>
          <p:cNvPr id="23" name="Text Box 21"/>
          <p:cNvSpPr txBox="1">
            <a:spLocks noChangeArrowheads="1"/>
          </p:cNvSpPr>
          <p:nvPr/>
        </p:nvSpPr>
        <p:spPr bwMode="auto">
          <a:xfrm>
            <a:off x="7262940" y="2802383"/>
            <a:ext cx="333528" cy="123111"/>
          </a:xfrm>
          <a:prstGeom prst="rect">
            <a:avLst/>
          </a:prstGeom>
          <a:solidFill>
            <a:srgbClr val="FFFFFF"/>
          </a:solidFill>
          <a:ln w="317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effectLst/>
                <a:latin typeface="Arial" pitchFamily="34" charset="0"/>
                <a:ea typeface="Times New Roman" pitchFamily="18" charset="0"/>
                <a:cs typeface="Times New Roman" pitchFamily="18" charset="0"/>
              </a:rPr>
              <a:t>2005</a:t>
            </a:r>
            <a:endParaRPr kumimoji="0" lang="en-US" sz="1800" b="0" i="0" u="none" strike="noStrike" cap="none" normalizeH="0" baseline="0" smtClean="0">
              <a:ln>
                <a:noFill/>
              </a:ln>
              <a:effectLst/>
              <a:latin typeface="Arial" pitchFamily="34" charset="0"/>
            </a:endParaRPr>
          </a:p>
        </p:txBody>
      </p:sp>
      <p:sp>
        <p:nvSpPr>
          <p:cNvPr id="24" name="Text Box 20"/>
          <p:cNvSpPr txBox="1">
            <a:spLocks noChangeArrowheads="1"/>
          </p:cNvSpPr>
          <p:nvPr/>
        </p:nvSpPr>
        <p:spPr bwMode="auto">
          <a:xfrm>
            <a:off x="6168831" y="3155170"/>
            <a:ext cx="609493" cy="412314"/>
          </a:xfrm>
          <a:prstGeom prst="rect">
            <a:avLst/>
          </a:prstGeom>
          <a:solidFill>
            <a:srgbClr val="C0C0C0"/>
          </a:solidFill>
          <a:ln w="28575">
            <a:solidFill>
              <a:srgbClr val="000099"/>
            </a:solidFill>
            <a:miter lim="800000"/>
            <a:headEnd/>
            <a:tailEnd/>
          </a:ln>
        </p:spPr>
        <p:txBody>
          <a:bodyPr vert="horz" wrap="square" lIns="0" tIns="33650" rIns="0" bIns="3365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effectLst/>
                <a:latin typeface="Arial" pitchFamily="34" charset="0"/>
                <a:ea typeface="Times New Roman" pitchFamily="18" charset="0"/>
                <a:cs typeface="Times New Roman" pitchFamily="18" charset="0"/>
              </a:rPr>
              <a:t>Related Records</a:t>
            </a:r>
            <a:endParaRPr kumimoji="0" lang="en-US" sz="1800" b="0" i="0" u="none" strike="noStrike" cap="none" normalizeH="0" baseline="0" dirty="0" smtClean="0">
              <a:ln>
                <a:noFill/>
              </a:ln>
              <a:effectLst/>
              <a:latin typeface="Arial" pitchFamily="34" charset="0"/>
            </a:endParaRPr>
          </a:p>
        </p:txBody>
      </p:sp>
      <p:sp>
        <p:nvSpPr>
          <p:cNvPr id="25" name="Line 19"/>
          <p:cNvSpPr>
            <a:spLocks noChangeShapeType="1"/>
          </p:cNvSpPr>
          <p:nvPr/>
        </p:nvSpPr>
        <p:spPr bwMode="auto">
          <a:xfrm flipH="1" flipV="1">
            <a:off x="6057900" y="4065811"/>
            <a:ext cx="1306284" cy="359222"/>
          </a:xfrm>
          <a:prstGeom prst="line">
            <a:avLst/>
          </a:prstGeom>
          <a:noFill/>
          <a:ln w="76200">
            <a:solidFill>
              <a:srgbClr val="000000"/>
            </a:solidFill>
            <a:round/>
            <a:headEnd type="triangle" w="med" len="me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26" name="Text Box 18"/>
          <p:cNvSpPr txBox="1">
            <a:spLocks noChangeArrowheads="1"/>
          </p:cNvSpPr>
          <p:nvPr/>
        </p:nvSpPr>
        <p:spPr bwMode="auto">
          <a:xfrm>
            <a:off x="6532306" y="3849475"/>
            <a:ext cx="685679" cy="395954"/>
          </a:xfrm>
          <a:prstGeom prst="rect">
            <a:avLst/>
          </a:prstGeom>
          <a:solidFill>
            <a:srgbClr val="C0C0C0"/>
          </a:solidFill>
          <a:ln w="28575">
            <a:solidFill>
              <a:srgbClr val="000099"/>
            </a:solidFill>
            <a:miter lim="800000"/>
            <a:headEnd/>
            <a:tailEnd/>
          </a:ln>
        </p:spPr>
        <p:txBody>
          <a:bodyPr vert="horz" wrap="square" lIns="0" tIns="33650" rIns="0" bIns="3365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1" u="none" strike="noStrike" cap="none" normalizeH="0" baseline="0" dirty="0" smtClean="0">
                <a:ln>
                  <a:noFill/>
                </a:ln>
                <a:effectLst/>
                <a:latin typeface="Arial" pitchFamily="34" charset="0"/>
                <a:ea typeface="Times New Roman" pitchFamily="18" charset="0"/>
                <a:cs typeface="Times New Roman" pitchFamily="18" charset="0"/>
              </a:rPr>
              <a:t>Times Cited</a:t>
            </a:r>
            <a:endParaRPr kumimoji="0" lang="en-US" sz="1800" b="0" i="0" u="none" strike="noStrike" cap="none" normalizeH="0" baseline="0" dirty="0" smtClean="0">
              <a:ln>
                <a:noFill/>
              </a:ln>
              <a:effectLst/>
              <a:latin typeface="Arial" pitchFamily="34" charset="0"/>
            </a:endParaRPr>
          </a:p>
        </p:txBody>
      </p:sp>
      <p:pic>
        <p:nvPicPr>
          <p:cNvPr id="27" name="Picture 17" descr="WoSfullrec"/>
          <p:cNvPicPr>
            <a:picLocks noChangeAspect="1" noChangeArrowheads="1"/>
          </p:cNvPicPr>
          <p:nvPr/>
        </p:nvPicPr>
        <p:blipFill>
          <a:blip r:embed="rId3" cstate="screen"/>
          <a:srcRect/>
          <a:stretch>
            <a:fillRect/>
          </a:stretch>
        </p:blipFill>
        <p:spPr bwMode="auto">
          <a:xfrm>
            <a:off x="8092527" y="1967545"/>
            <a:ext cx="729134" cy="834838"/>
          </a:xfrm>
          <a:prstGeom prst="rect">
            <a:avLst/>
          </a:prstGeom>
          <a:noFill/>
          <a:ln w="3175">
            <a:solidFill>
              <a:srgbClr val="000000"/>
            </a:solidFill>
            <a:miter lim="800000"/>
            <a:headEnd/>
            <a:tailEnd/>
          </a:ln>
        </p:spPr>
      </p:pic>
      <p:sp>
        <p:nvSpPr>
          <p:cNvPr id="28" name="Text Box 16"/>
          <p:cNvSpPr txBox="1">
            <a:spLocks noChangeArrowheads="1"/>
          </p:cNvSpPr>
          <p:nvPr/>
        </p:nvSpPr>
        <p:spPr bwMode="auto">
          <a:xfrm>
            <a:off x="8265217" y="2245640"/>
            <a:ext cx="333528" cy="123111"/>
          </a:xfrm>
          <a:prstGeom prst="rect">
            <a:avLst/>
          </a:prstGeom>
          <a:solidFill>
            <a:srgbClr val="FFFFFF"/>
          </a:solidFill>
          <a:ln w="317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effectLst/>
                <a:latin typeface="Arial" pitchFamily="34" charset="0"/>
                <a:ea typeface="Times New Roman" pitchFamily="18" charset="0"/>
                <a:cs typeface="Times New Roman" pitchFamily="18" charset="0"/>
              </a:rPr>
              <a:t>2007</a:t>
            </a:r>
            <a:endParaRPr kumimoji="0" lang="en-US" sz="1800" b="0" i="0" u="none" strike="noStrike" cap="none" normalizeH="0" baseline="0" smtClean="0">
              <a:ln>
                <a:noFill/>
              </a:ln>
              <a:effectLst/>
              <a:latin typeface="Arial" pitchFamily="34" charset="0"/>
            </a:endParaRPr>
          </a:p>
        </p:txBody>
      </p:sp>
      <p:sp>
        <p:nvSpPr>
          <p:cNvPr id="29" name="Text Box 15"/>
          <p:cNvSpPr txBox="1">
            <a:spLocks noChangeArrowheads="1"/>
          </p:cNvSpPr>
          <p:nvPr/>
        </p:nvSpPr>
        <p:spPr bwMode="auto">
          <a:xfrm>
            <a:off x="7696173" y="4394384"/>
            <a:ext cx="334092" cy="123111"/>
          </a:xfrm>
          <a:prstGeom prst="rect">
            <a:avLst/>
          </a:prstGeom>
          <a:solidFill>
            <a:srgbClr val="FFFFFF"/>
          </a:solidFill>
          <a:ln w="317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effectLst/>
                <a:latin typeface="Arial" pitchFamily="34" charset="0"/>
                <a:ea typeface="Times New Roman" pitchFamily="18" charset="0"/>
                <a:cs typeface="Times New Roman" pitchFamily="18" charset="0"/>
              </a:rPr>
              <a:t>2004</a:t>
            </a:r>
            <a:endParaRPr kumimoji="0" lang="en-US" sz="1800" b="0" i="0" u="none" strike="noStrike" cap="none" normalizeH="0" baseline="0" smtClean="0">
              <a:ln>
                <a:noFill/>
              </a:ln>
              <a:effectLst/>
              <a:latin typeface="Arial" pitchFamily="34" charset="0"/>
            </a:endParaRPr>
          </a:p>
        </p:txBody>
      </p:sp>
      <p:sp>
        <p:nvSpPr>
          <p:cNvPr id="30" name="Text Box 14"/>
          <p:cNvSpPr txBox="1">
            <a:spLocks noChangeArrowheads="1"/>
          </p:cNvSpPr>
          <p:nvPr/>
        </p:nvSpPr>
        <p:spPr bwMode="auto">
          <a:xfrm>
            <a:off x="7088937" y="5040317"/>
            <a:ext cx="333528" cy="123111"/>
          </a:xfrm>
          <a:prstGeom prst="rect">
            <a:avLst/>
          </a:prstGeom>
          <a:solidFill>
            <a:srgbClr val="FFFFFF"/>
          </a:solidFill>
          <a:ln w="317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effectLst/>
                <a:latin typeface="Arial" pitchFamily="34" charset="0"/>
                <a:ea typeface="Times New Roman" pitchFamily="18" charset="0"/>
                <a:cs typeface="Times New Roman" pitchFamily="18" charset="0"/>
              </a:rPr>
              <a:t>1999</a:t>
            </a:r>
            <a:endParaRPr kumimoji="0" lang="en-US" sz="1800" b="0" i="0" u="none" strike="noStrike" cap="none" normalizeH="0" baseline="0" smtClean="0">
              <a:ln>
                <a:noFill/>
              </a:ln>
              <a:effectLst/>
              <a:latin typeface="Arial" pitchFamily="34" charset="0"/>
            </a:endParaRPr>
          </a:p>
        </p:txBody>
      </p:sp>
      <p:pic>
        <p:nvPicPr>
          <p:cNvPr id="31" name="Picture 13" descr="WoSfullrec"/>
          <p:cNvPicPr>
            <a:picLocks noChangeAspect="1" noChangeArrowheads="1"/>
          </p:cNvPicPr>
          <p:nvPr/>
        </p:nvPicPr>
        <p:blipFill>
          <a:blip r:embed="rId3" cstate="screen"/>
          <a:srcRect/>
          <a:stretch>
            <a:fillRect/>
          </a:stretch>
        </p:blipFill>
        <p:spPr bwMode="auto">
          <a:xfrm>
            <a:off x="8196182" y="4338987"/>
            <a:ext cx="729134" cy="834838"/>
          </a:xfrm>
          <a:prstGeom prst="rect">
            <a:avLst/>
          </a:prstGeom>
          <a:noFill/>
          <a:ln w="3175">
            <a:solidFill>
              <a:srgbClr val="000000"/>
            </a:solidFill>
            <a:miter lim="800000"/>
            <a:headEnd/>
            <a:tailEnd/>
          </a:ln>
        </p:spPr>
      </p:pic>
      <p:sp>
        <p:nvSpPr>
          <p:cNvPr id="32" name="Text Box 12"/>
          <p:cNvSpPr txBox="1">
            <a:spLocks noChangeArrowheads="1"/>
          </p:cNvSpPr>
          <p:nvPr/>
        </p:nvSpPr>
        <p:spPr bwMode="auto">
          <a:xfrm>
            <a:off x="8363228" y="4650874"/>
            <a:ext cx="334092" cy="123111"/>
          </a:xfrm>
          <a:prstGeom prst="rect">
            <a:avLst/>
          </a:prstGeom>
          <a:solidFill>
            <a:srgbClr val="FFFFFF"/>
          </a:solidFill>
          <a:ln w="317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effectLst/>
                <a:latin typeface="Arial" pitchFamily="34" charset="0"/>
                <a:ea typeface="Times New Roman" pitchFamily="18" charset="0"/>
                <a:cs typeface="Times New Roman" pitchFamily="18" charset="0"/>
              </a:rPr>
              <a:t>2002</a:t>
            </a:r>
            <a:endParaRPr kumimoji="0" lang="en-US" sz="1800" b="0" i="0" u="none" strike="noStrike" cap="none" normalizeH="0" baseline="0" smtClean="0">
              <a:ln>
                <a:noFill/>
              </a:ln>
              <a:effectLst/>
              <a:latin typeface="Arial" pitchFamily="34" charset="0"/>
            </a:endParaRPr>
          </a:p>
        </p:txBody>
      </p:sp>
      <p:sp>
        <p:nvSpPr>
          <p:cNvPr id="33" name="Line 11"/>
          <p:cNvSpPr>
            <a:spLocks noChangeShapeType="1"/>
          </p:cNvSpPr>
          <p:nvPr/>
        </p:nvSpPr>
        <p:spPr bwMode="auto">
          <a:xfrm flipH="1">
            <a:off x="1456267" y="5192480"/>
            <a:ext cx="4617962" cy="911981"/>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sp>
        <p:nvSpPr>
          <p:cNvPr id="34" name="Line 10"/>
          <p:cNvSpPr>
            <a:spLocks noChangeShapeType="1"/>
          </p:cNvSpPr>
          <p:nvPr/>
        </p:nvSpPr>
        <p:spPr bwMode="auto">
          <a:xfrm flipH="1">
            <a:off x="1879599" y="5176151"/>
            <a:ext cx="4161971" cy="132443"/>
          </a:xfrm>
          <a:prstGeom prst="line">
            <a:avLst/>
          </a:prstGeom>
          <a:noFill/>
          <a:ln w="2857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a:p>
        </p:txBody>
      </p:sp>
      <p:pic>
        <p:nvPicPr>
          <p:cNvPr id="35" name="Picture 9" descr="WoSfullrec"/>
          <p:cNvPicPr>
            <a:picLocks noChangeAspect="1" noChangeArrowheads="1"/>
          </p:cNvPicPr>
          <p:nvPr/>
        </p:nvPicPr>
        <p:blipFill>
          <a:blip r:embed="rId3" cstate="screen"/>
          <a:srcRect/>
          <a:stretch>
            <a:fillRect/>
          </a:stretch>
        </p:blipFill>
        <p:spPr bwMode="auto">
          <a:xfrm>
            <a:off x="7701252" y="5118427"/>
            <a:ext cx="729134" cy="834838"/>
          </a:xfrm>
          <a:prstGeom prst="rect">
            <a:avLst/>
          </a:prstGeom>
          <a:noFill/>
          <a:ln w="3175">
            <a:solidFill>
              <a:srgbClr val="000000"/>
            </a:solidFill>
            <a:miter lim="800000"/>
            <a:headEnd/>
            <a:tailEnd/>
          </a:ln>
        </p:spPr>
      </p:pic>
      <p:sp>
        <p:nvSpPr>
          <p:cNvPr id="36" name="Text Box 8"/>
          <p:cNvSpPr txBox="1">
            <a:spLocks noChangeArrowheads="1"/>
          </p:cNvSpPr>
          <p:nvPr/>
        </p:nvSpPr>
        <p:spPr bwMode="auto">
          <a:xfrm>
            <a:off x="7868862" y="5540555"/>
            <a:ext cx="332963" cy="123111"/>
          </a:xfrm>
          <a:prstGeom prst="rect">
            <a:avLst/>
          </a:prstGeom>
          <a:solidFill>
            <a:srgbClr val="FFFFFF"/>
          </a:solidFill>
          <a:ln w="317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effectLst/>
                <a:latin typeface="Arial" pitchFamily="34" charset="0"/>
                <a:ea typeface="Times New Roman" pitchFamily="18" charset="0"/>
                <a:cs typeface="Times New Roman" pitchFamily="18" charset="0"/>
              </a:rPr>
              <a:t>1994</a:t>
            </a:r>
            <a:endParaRPr kumimoji="0" lang="en-US" sz="1800" b="0" i="0" u="none" strike="noStrike" cap="none" normalizeH="0" baseline="0" smtClean="0">
              <a:ln>
                <a:noFill/>
              </a:ln>
              <a:effectLst/>
              <a:latin typeface="Arial" pitchFamily="34" charset="0"/>
            </a:endParaRPr>
          </a:p>
        </p:txBody>
      </p:sp>
      <p:pic>
        <p:nvPicPr>
          <p:cNvPr id="37" name="Picture 7" descr="WoSfullrec"/>
          <p:cNvPicPr>
            <a:picLocks noChangeAspect="1" noChangeArrowheads="1"/>
          </p:cNvPicPr>
          <p:nvPr/>
        </p:nvPicPr>
        <p:blipFill>
          <a:blip r:embed="rId3" cstate="screen"/>
          <a:srcRect/>
          <a:stretch>
            <a:fillRect/>
          </a:stretch>
        </p:blipFill>
        <p:spPr bwMode="auto">
          <a:xfrm>
            <a:off x="7758435" y="2691034"/>
            <a:ext cx="729134" cy="834838"/>
          </a:xfrm>
          <a:prstGeom prst="rect">
            <a:avLst/>
          </a:prstGeom>
          <a:noFill/>
          <a:ln w="3175">
            <a:solidFill>
              <a:srgbClr val="000000"/>
            </a:solidFill>
            <a:miter lim="800000"/>
            <a:headEnd/>
            <a:tailEnd/>
          </a:ln>
        </p:spPr>
      </p:pic>
      <p:sp>
        <p:nvSpPr>
          <p:cNvPr id="38" name="Text Box 6"/>
          <p:cNvSpPr txBox="1">
            <a:spLocks noChangeArrowheads="1"/>
          </p:cNvSpPr>
          <p:nvPr/>
        </p:nvSpPr>
        <p:spPr bwMode="auto">
          <a:xfrm>
            <a:off x="7931125" y="3225064"/>
            <a:ext cx="334092" cy="123111"/>
          </a:xfrm>
          <a:prstGeom prst="rect">
            <a:avLst/>
          </a:prstGeom>
          <a:solidFill>
            <a:srgbClr val="FFFFFF"/>
          </a:solidFill>
          <a:ln w="317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800" b="1" i="0" u="none" strike="noStrike" cap="none" normalizeH="0" baseline="0" smtClean="0">
                <a:ln>
                  <a:noFill/>
                </a:ln>
                <a:effectLst/>
                <a:latin typeface="Arial" pitchFamily="34" charset="0"/>
                <a:ea typeface="Times New Roman" pitchFamily="18" charset="0"/>
                <a:cs typeface="Times New Roman" pitchFamily="18" charset="0"/>
              </a:rPr>
              <a:t>2005</a:t>
            </a:r>
            <a:endParaRPr kumimoji="0" lang="en-US" sz="1800" b="0" i="0" u="none" strike="noStrike" cap="none" normalizeH="0" baseline="0" smtClean="0">
              <a:ln>
                <a:noFill/>
              </a:ln>
              <a:effectLst/>
              <a:latin typeface="Arial" pitchFamily="34" charset="0"/>
            </a:endParaRPr>
          </a:p>
        </p:txBody>
      </p:sp>
      <p:sp>
        <p:nvSpPr>
          <p:cNvPr id="39" name="Text Box 5"/>
          <p:cNvSpPr txBox="1">
            <a:spLocks noChangeArrowheads="1"/>
          </p:cNvSpPr>
          <p:nvPr/>
        </p:nvSpPr>
        <p:spPr bwMode="auto">
          <a:xfrm>
            <a:off x="6064577" y="4995753"/>
            <a:ext cx="889972" cy="221846"/>
          </a:xfrm>
          <a:prstGeom prst="rect">
            <a:avLst/>
          </a:prstGeom>
          <a:solidFill>
            <a:srgbClr val="C0C0C0"/>
          </a:solidFill>
          <a:ln w="3175">
            <a:solidFill>
              <a:srgbClr val="000000"/>
            </a:solidFill>
            <a:miter lim="800000"/>
            <a:headEnd/>
            <a:tailEnd/>
          </a:ln>
        </p:spPr>
        <p:txBody>
          <a:bodyPr vert="horz" wrap="square" lIns="67300" tIns="33650" rIns="67300" bIns="3365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effectLst/>
                <a:latin typeface="Arial" pitchFamily="34" charset="0"/>
                <a:ea typeface="Times New Roman" pitchFamily="18" charset="0"/>
                <a:cs typeface="Arial" pitchFamily="34" charset="0"/>
                <a:sym typeface="Wingdings" pitchFamily="2" charset="2"/>
              </a:rPr>
              <a:t></a:t>
            </a:r>
            <a:r>
              <a:rPr kumimoji="0" lang="en-US" sz="1000" b="1" i="0" u="none" strike="noStrike" cap="none" normalizeH="0" baseline="0" dirty="0" smtClean="0">
                <a:ln>
                  <a:noFill/>
                </a:ln>
                <a:effectLst/>
                <a:latin typeface="Arial" pitchFamily="34" charset="0"/>
                <a:ea typeface="Times New Roman" pitchFamily="18" charset="0"/>
                <a:cs typeface="Arial" pitchFamily="34" charset="0"/>
              </a:rPr>
              <a:t> Citing </a:t>
            </a:r>
            <a:r>
              <a:rPr kumimoji="0" lang="en-US" sz="1000" b="1" i="0" u="none" strike="noStrike" cap="none" normalizeH="0" baseline="0" dirty="0" smtClean="0">
                <a:ln>
                  <a:noFill/>
                </a:ln>
                <a:effectLst/>
                <a:latin typeface="Arial" pitchFamily="34" charset="0"/>
                <a:ea typeface="Times New Roman" pitchFamily="18" charset="0"/>
                <a:cs typeface="Arial" pitchFamily="34" charset="0"/>
                <a:sym typeface="Wingdings" pitchFamily="2" charset="2"/>
              </a:rPr>
              <a:t></a:t>
            </a:r>
          </a:p>
        </p:txBody>
      </p:sp>
      <p:sp>
        <p:nvSpPr>
          <p:cNvPr id="40" name="Text Box 4"/>
          <p:cNvSpPr txBox="1">
            <a:spLocks noChangeArrowheads="1"/>
          </p:cNvSpPr>
          <p:nvPr/>
        </p:nvSpPr>
        <p:spPr bwMode="auto">
          <a:xfrm>
            <a:off x="399744" y="990601"/>
            <a:ext cx="8591856" cy="1422174"/>
          </a:xfrm>
          <a:prstGeom prst="rect">
            <a:avLst/>
          </a:prstGeom>
          <a:noFill/>
          <a:ln w="3175">
            <a:noFill/>
            <a:miter lim="800000"/>
            <a:headEnd/>
            <a:tailEnd/>
          </a:ln>
        </p:spPr>
        <p:txBody>
          <a:bodyPr vert="horz" wrap="square" lIns="67300" tIns="33650" rIns="67300" bIns="33650" numCol="1" anchor="t" anchorCtr="0" compatLnSpc="1">
            <a:prstTxWarp prst="textNoShape">
              <a:avLst/>
            </a:prstTxWarp>
            <a:spAutoFit/>
          </a:bodyPr>
          <a:lstStyle/>
          <a:p>
            <a:pPr marR="0" lvl="0" defTabSz="914400" rtl="0" eaLnBrk="1" fontAlgn="base" latinLnBrk="0" hangingPunct="1">
              <a:lnSpc>
                <a:spcPct val="100000"/>
              </a:lnSpc>
              <a:spcBef>
                <a:spcPct val="0"/>
              </a:spcBef>
              <a:spcAft>
                <a:spcPct val="0"/>
              </a:spcAft>
              <a:buClrTx/>
              <a:buSzTx/>
              <a:tabLst/>
            </a:pPr>
            <a:r>
              <a:rPr kumimoji="0" lang="en-US" b="0" i="0" u="none" strike="noStrike" cap="none" normalizeH="0" baseline="0" dirty="0" smtClean="0">
                <a:ln>
                  <a:noFill/>
                </a:ln>
                <a:effectLst/>
                <a:latin typeface="Calibri"/>
                <a:ea typeface="Times New Roman" pitchFamily="18" charset="0"/>
                <a:cs typeface="Calibri"/>
              </a:rPr>
              <a:t>From single record within PQDT, a search can be expanded by following the links designed to drive discovery</a:t>
            </a:r>
            <a:r>
              <a:rPr kumimoji="0" lang="en-US" b="0" i="1" u="none" strike="noStrike" cap="none" normalizeH="0" baseline="0" dirty="0" smtClean="0">
                <a:ln>
                  <a:noFill/>
                </a:ln>
                <a:effectLst/>
                <a:latin typeface="Calibri"/>
                <a:ea typeface="Times New Roman" pitchFamily="18" charset="0"/>
                <a:cs typeface="Calibri"/>
              </a:rPr>
              <a:t>.</a:t>
            </a:r>
          </a:p>
          <a:p>
            <a:pPr marL="685800" lvl="1" indent="-228600">
              <a:buFont typeface="Arial" pitchFamily="34" charset="0"/>
              <a:buChar char="•"/>
            </a:pPr>
            <a:r>
              <a:rPr lang="en-US" sz="2000" dirty="0" smtClean="0">
                <a:latin typeface="Calibri"/>
                <a:ea typeface="Times New Roman" pitchFamily="18" charset="0"/>
                <a:cs typeface="Calibri"/>
              </a:rPr>
              <a:t>Move </a:t>
            </a:r>
            <a:r>
              <a:rPr lang="en-US" sz="2000" i="1" dirty="0" smtClean="0">
                <a:latin typeface="Calibri"/>
                <a:ea typeface="Times New Roman" pitchFamily="18" charset="0"/>
                <a:cs typeface="Calibri"/>
              </a:rPr>
              <a:t>Backward in time</a:t>
            </a:r>
            <a:r>
              <a:rPr lang="en-US" sz="2000" dirty="0" smtClean="0">
                <a:latin typeface="Calibri"/>
                <a:ea typeface="Times New Roman" pitchFamily="18" charset="0"/>
                <a:cs typeface="Calibri"/>
              </a:rPr>
              <a:t> via </a:t>
            </a:r>
            <a:r>
              <a:rPr lang="en-US" sz="2000" b="1" dirty="0" smtClean="0">
                <a:latin typeface="Calibri"/>
                <a:ea typeface="Times New Roman" pitchFamily="18" charset="0"/>
                <a:cs typeface="Calibri"/>
              </a:rPr>
              <a:t>Cited References</a:t>
            </a:r>
            <a:r>
              <a:rPr lang="en-US" sz="2000" dirty="0" smtClean="0">
                <a:latin typeface="Calibri"/>
                <a:ea typeface="Times New Roman" pitchFamily="18" charset="0"/>
                <a:cs typeface="Calibri"/>
              </a:rPr>
              <a:t>,     </a:t>
            </a:r>
          </a:p>
          <a:p>
            <a:pPr marL="685800" lvl="1" indent="-228600">
              <a:buFont typeface="Arial" pitchFamily="34" charset="0"/>
              <a:buChar char="•"/>
            </a:pPr>
            <a:r>
              <a:rPr lang="en-US" sz="2000" i="1" dirty="0" smtClean="0">
                <a:latin typeface="Calibri"/>
                <a:ea typeface="Times New Roman" pitchFamily="18" charset="0"/>
                <a:cs typeface="Calibri"/>
              </a:rPr>
              <a:t>Move forward in time</a:t>
            </a:r>
            <a:r>
              <a:rPr lang="en-US" sz="2000" dirty="0" smtClean="0">
                <a:latin typeface="Calibri"/>
                <a:ea typeface="Times New Roman" pitchFamily="18" charset="0"/>
                <a:cs typeface="Calibri"/>
              </a:rPr>
              <a:t> via </a:t>
            </a:r>
            <a:r>
              <a:rPr lang="en-US" sz="2000" b="1" dirty="0" smtClean="0">
                <a:latin typeface="Calibri"/>
                <a:ea typeface="Times New Roman" pitchFamily="18" charset="0"/>
                <a:cs typeface="Calibri"/>
              </a:rPr>
              <a:t>Times Cited</a:t>
            </a:r>
            <a:r>
              <a:rPr lang="en-US" sz="2000" dirty="0" smtClean="0">
                <a:latin typeface="Calibri"/>
                <a:ea typeface="Times New Roman" pitchFamily="18" charset="0"/>
                <a:cs typeface="Calibri"/>
              </a:rPr>
              <a:t>                       </a:t>
            </a:r>
            <a:endParaRPr kumimoji="0" lang="en-US" sz="2000" b="0" i="0" u="none" strike="noStrike" cap="none" normalizeH="0" baseline="0" dirty="0" smtClean="0">
              <a:ln>
                <a:noFill/>
              </a:ln>
              <a:effectLst/>
              <a:latin typeface="Calibri"/>
              <a:cs typeface="Calibri"/>
            </a:endParaRPr>
          </a:p>
        </p:txBody>
      </p:sp>
      <p:pic>
        <p:nvPicPr>
          <p:cNvPr id="41" name="Content Placeholder 4" descr="References.jpg"/>
          <p:cNvPicPr>
            <a:picLocks noGrp="1" noChangeAspect="1"/>
          </p:cNvPicPr>
          <p:nvPr>
            <p:ph idx="1"/>
          </p:nvPr>
        </p:nvPicPr>
        <p:blipFill>
          <a:blip r:embed="rId4" cstate="screen"/>
          <a:stretch>
            <a:fillRect/>
          </a:stretch>
        </p:blipFill>
        <p:spPr>
          <a:xfrm>
            <a:off x="1672886" y="2544001"/>
            <a:ext cx="4359554" cy="2320698"/>
          </a:xfrm>
          <a:ln>
            <a:solidFill>
              <a:schemeClr val="tx1"/>
            </a:solidFill>
          </a:ln>
        </p:spPr>
      </p:pic>
      <p:sp>
        <p:nvSpPr>
          <p:cNvPr id="42" name="Rectangle 1"/>
          <p:cNvSpPr>
            <a:spLocks noChangeArrowheads="1"/>
          </p:cNvSpPr>
          <p:nvPr/>
        </p:nvSpPr>
        <p:spPr bwMode="auto">
          <a:xfrm>
            <a:off x="2220691" y="5956640"/>
            <a:ext cx="5633357" cy="830997"/>
          </a:xfrm>
          <a:prstGeom prst="rect">
            <a:avLst/>
          </a:prstGeom>
          <a:solidFill>
            <a:schemeClr val="bg1">
              <a:alpha val="84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a:r>
              <a:rPr lang="en-US" sz="1200" i="1" dirty="0" smtClean="0"/>
              <a:t>“On a scale of 1 to 10, I would say it would be a 10, I think once somebody has located the dissertation, they need to be able to use that information and make more use of that information which they would be able to do if the citations were clearly marked in the electronic source.” – University of Birmingham</a:t>
            </a:r>
            <a:endParaRPr kumimoji="0" lang="en-US" sz="2800" b="0" i="0" u="none" strike="noStrike" cap="none" normalizeH="0" baseline="0" dirty="0" smtClean="0">
              <a:ln>
                <a:noFill/>
              </a:ln>
              <a:effectLst/>
              <a:latin typeface="Arial" pitchFamily="34" charset="0"/>
            </a:endParaRPr>
          </a:p>
        </p:txBody>
      </p:sp>
      <p:pic>
        <p:nvPicPr>
          <p:cNvPr id="43" name="Picture 42"/>
          <p:cNvPicPr>
            <a:picLocks noChangeAspect="1"/>
          </p:cNvPicPr>
          <p:nvPr/>
        </p:nvPicPr>
        <p:blipFill>
          <a:blip r:embed="rId5"/>
          <a:stretch>
            <a:fillRect/>
          </a:stretch>
        </p:blipFill>
        <p:spPr>
          <a:xfrm>
            <a:off x="6477000" y="0"/>
            <a:ext cx="2667000" cy="990600"/>
          </a:xfrm>
          <a:prstGeom prst="rect">
            <a:avLst/>
          </a:prstGeom>
        </p:spPr>
      </p:pic>
    </p:spTree>
    <p:extLst>
      <p:ext uri="{BB962C8B-B14F-4D97-AF65-F5344CB8AC3E}">
        <p14:creationId xmlns:p14="http://schemas.microsoft.com/office/powerpoint/2010/main" val="398442889"/>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9"/>
          <p:cNvGrpSpPr/>
          <p:nvPr/>
        </p:nvGrpSpPr>
        <p:grpSpPr>
          <a:xfrm>
            <a:off x="990599" y="2598986"/>
            <a:ext cx="3477619" cy="2756535"/>
            <a:chOff x="2613645" y="1605478"/>
            <a:chExt cx="3459508" cy="2902416"/>
          </a:xfrm>
          <a:noFill/>
        </p:grpSpPr>
        <p:sp>
          <p:nvSpPr>
            <p:cNvPr id="6" name="Oval 5"/>
            <p:cNvSpPr/>
            <p:nvPr/>
          </p:nvSpPr>
          <p:spPr>
            <a:xfrm>
              <a:off x="3070845" y="1605478"/>
              <a:ext cx="3002308" cy="2902416"/>
            </a:xfrm>
            <a:prstGeom prst="ellipse">
              <a:avLst/>
            </a:prstGeom>
            <a:grpFill/>
            <a:ln>
              <a:solidFill>
                <a:srgbClr val="FFC0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7" name="Oval 4"/>
            <p:cNvSpPr/>
            <p:nvPr/>
          </p:nvSpPr>
          <p:spPr>
            <a:xfrm>
              <a:off x="2613645" y="2135774"/>
              <a:ext cx="3429000" cy="2052318"/>
            </a:xfrm>
            <a:prstGeom prst="rect">
              <a:avLst/>
            </a:prstGeom>
            <a:grpFill/>
            <a:ln>
              <a:noFill/>
            </a:ln>
          </p:spPr>
          <p:style>
            <a:lnRef idx="0">
              <a:scrgbClr r="0" g="0" b="0"/>
            </a:lnRef>
            <a:fillRef idx="0">
              <a:scrgbClr r="0" g="0" b="0"/>
            </a:fillRef>
            <a:effectRef idx="0">
              <a:scrgbClr r="0" g="0" b="0"/>
            </a:effectRef>
            <a:fontRef idx="minor">
              <a:schemeClr val="lt1"/>
            </a:fontRef>
          </p:style>
          <p:txBody>
            <a:bodyPr lIns="22860" tIns="22860" rIns="22860" bIns="22860" spcCol="1270" anchor="ctr"/>
            <a:lstStyle/>
            <a:p>
              <a:pPr lvl="1" algn="ctr">
                <a:buFont typeface="Arial" pitchFamily="34" charset="0"/>
                <a:buChar char="•"/>
                <a:defRPr/>
              </a:pPr>
              <a:r>
                <a:rPr lang="en-US" sz="1600" b="1" dirty="0">
                  <a:solidFill>
                    <a:schemeClr val="tx1"/>
                  </a:solidFill>
                </a:rPr>
                <a:t>High impact-factor journals</a:t>
              </a:r>
              <a:endParaRPr lang="en-GB" sz="1600" b="1" dirty="0">
                <a:solidFill>
                  <a:schemeClr val="tx1"/>
                </a:solidFill>
              </a:endParaRPr>
            </a:p>
            <a:p>
              <a:pPr lvl="1" algn="ctr">
                <a:buFont typeface="Arial" pitchFamily="34" charset="0"/>
                <a:buChar char="•"/>
                <a:defRPr/>
              </a:pPr>
              <a:r>
                <a:rPr lang="en-US" sz="1600" b="1" dirty="0">
                  <a:solidFill>
                    <a:schemeClr val="tx1"/>
                  </a:solidFill>
                </a:rPr>
                <a:t>Evidence-based resources</a:t>
              </a:r>
              <a:endParaRPr lang="en-GB" sz="1600" b="1" dirty="0">
                <a:solidFill>
                  <a:schemeClr val="tx1"/>
                </a:solidFill>
              </a:endParaRPr>
            </a:p>
            <a:p>
              <a:pPr lvl="1" algn="ctr">
                <a:buFont typeface="Arial" pitchFamily="34" charset="0"/>
                <a:buChar char="•"/>
                <a:defRPr/>
              </a:pPr>
              <a:r>
                <a:rPr lang="en-US" sz="1600" b="1" dirty="0">
                  <a:solidFill>
                    <a:schemeClr val="tx1"/>
                  </a:solidFill>
                </a:rPr>
                <a:t>Doctoral dissertations</a:t>
              </a:r>
              <a:endParaRPr lang="en-GB" sz="1600" b="1" dirty="0">
                <a:solidFill>
                  <a:schemeClr val="tx1"/>
                </a:solidFill>
              </a:endParaRPr>
            </a:p>
            <a:p>
              <a:pPr lvl="1" algn="ctr">
                <a:buFont typeface="Arial" pitchFamily="34" charset="0"/>
                <a:buChar char="•"/>
                <a:defRPr/>
              </a:pPr>
              <a:r>
                <a:rPr lang="en-US" sz="1600" b="1" dirty="0">
                  <a:solidFill>
                    <a:schemeClr val="tx1"/>
                  </a:solidFill>
                </a:rPr>
                <a:t>Cultural competence in healthcare</a:t>
              </a:r>
              <a:endParaRPr lang="en-GB" sz="1600" b="1" dirty="0">
                <a:solidFill>
                  <a:schemeClr val="tx1"/>
                </a:solidFill>
              </a:endParaRPr>
            </a:p>
            <a:p>
              <a:pPr lvl="1" algn="ctr">
                <a:buFont typeface="Arial" pitchFamily="34" charset="0"/>
                <a:buChar char="•"/>
                <a:defRPr/>
              </a:pPr>
              <a:r>
                <a:rPr lang="en-US" sz="1600" b="1" dirty="0">
                  <a:solidFill>
                    <a:schemeClr val="tx1"/>
                  </a:solidFill>
                </a:rPr>
                <a:t>Nursing procedures on video</a:t>
              </a:r>
            </a:p>
            <a:p>
              <a:pPr lvl="1" algn="ctr">
                <a:buFont typeface="Arial" pitchFamily="34" charset="0"/>
                <a:buChar char="•"/>
                <a:defRPr/>
              </a:pPr>
              <a:r>
                <a:rPr lang="en-US" sz="1600" b="1" dirty="0">
                  <a:solidFill>
                    <a:schemeClr val="tx1"/>
                  </a:solidFill>
                </a:rPr>
                <a:t>Nursing reference ebooks</a:t>
              </a:r>
              <a:endParaRPr lang="en-GB" sz="1600" b="1" dirty="0">
                <a:solidFill>
                  <a:schemeClr val="tx1"/>
                </a:solidFill>
              </a:endParaRPr>
            </a:p>
            <a:p>
              <a:pPr lvl="1" algn="ctr">
                <a:buFont typeface="Arial" pitchFamily="34" charset="0"/>
                <a:buChar char="•"/>
                <a:defRPr/>
              </a:pPr>
              <a:r>
                <a:rPr lang="en-US" sz="1600" b="1" dirty="0">
                  <a:solidFill>
                    <a:schemeClr val="tx1"/>
                  </a:solidFill>
                </a:rPr>
                <a:t>Clinical reference</a:t>
              </a:r>
              <a:endParaRPr lang="en-GB" sz="1600" b="1" dirty="0">
                <a:solidFill>
                  <a:schemeClr val="tx1"/>
                </a:solidFill>
              </a:endParaRPr>
            </a:p>
          </p:txBody>
        </p:sp>
      </p:grpSp>
      <p:sp>
        <p:nvSpPr>
          <p:cNvPr id="8" name="Block Arc 7"/>
          <p:cNvSpPr/>
          <p:nvPr/>
        </p:nvSpPr>
        <p:spPr>
          <a:xfrm>
            <a:off x="533400" y="1684338"/>
            <a:ext cx="3983038" cy="3756025"/>
          </a:xfrm>
          <a:prstGeom prst="blockArc">
            <a:avLst>
              <a:gd name="adj1" fmla="val 11880000"/>
              <a:gd name="adj2" fmla="val 16200000"/>
              <a:gd name="adj3" fmla="val 464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9" name="Block Arc 8"/>
          <p:cNvSpPr/>
          <p:nvPr/>
        </p:nvSpPr>
        <p:spPr>
          <a:xfrm>
            <a:off x="533400" y="1684338"/>
            <a:ext cx="4725988" cy="4464050"/>
          </a:xfrm>
          <a:prstGeom prst="blockArc">
            <a:avLst>
              <a:gd name="adj1" fmla="val 16200000"/>
              <a:gd name="adj2" fmla="val 20520000"/>
              <a:gd name="adj3" fmla="val 464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0" name="Block Arc 9"/>
          <p:cNvSpPr/>
          <p:nvPr/>
        </p:nvSpPr>
        <p:spPr>
          <a:xfrm>
            <a:off x="533400" y="1684338"/>
            <a:ext cx="4725988" cy="4464050"/>
          </a:xfrm>
          <a:prstGeom prst="blockArc">
            <a:avLst>
              <a:gd name="adj1" fmla="val 20520000"/>
              <a:gd name="adj2" fmla="val 3240000"/>
              <a:gd name="adj3" fmla="val 464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1" name="Block Arc 10"/>
          <p:cNvSpPr/>
          <p:nvPr/>
        </p:nvSpPr>
        <p:spPr>
          <a:xfrm>
            <a:off x="533400" y="1684338"/>
            <a:ext cx="4725988" cy="4464050"/>
          </a:xfrm>
          <a:prstGeom prst="blockArc">
            <a:avLst>
              <a:gd name="adj1" fmla="val 3240000"/>
              <a:gd name="adj2" fmla="val 7560000"/>
              <a:gd name="adj3" fmla="val 464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12" name="Block Arc 11"/>
          <p:cNvSpPr/>
          <p:nvPr/>
        </p:nvSpPr>
        <p:spPr>
          <a:xfrm>
            <a:off x="533400" y="1684338"/>
            <a:ext cx="4725988" cy="4464050"/>
          </a:xfrm>
          <a:prstGeom prst="blockArc">
            <a:avLst>
              <a:gd name="adj1" fmla="val 7560000"/>
              <a:gd name="adj2" fmla="val 11880000"/>
              <a:gd name="adj3" fmla="val 4644"/>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36872" name="Group 4"/>
          <p:cNvGrpSpPr>
            <a:grpSpLocks/>
          </p:cNvGrpSpPr>
          <p:nvPr/>
        </p:nvGrpSpPr>
        <p:grpSpPr bwMode="auto">
          <a:xfrm>
            <a:off x="2057400" y="998538"/>
            <a:ext cx="1524000" cy="1439862"/>
            <a:chOff x="3814092" y="3330"/>
            <a:chExt cx="1515814" cy="1515814"/>
          </a:xfrm>
        </p:grpSpPr>
        <p:sp>
          <p:nvSpPr>
            <p:cNvPr id="14" name="Oval 13"/>
            <p:cNvSpPr/>
            <p:nvPr/>
          </p:nvSpPr>
          <p:spPr>
            <a:xfrm>
              <a:off x="3814092" y="3330"/>
              <a:ext cx="1515814" cy="1515814"/>
            </a:xfrm>
            <a:prstGeom prst="ellipse">
              <a:avLst/>
            </a:prstGeom>
            <a:solidFill>
              <a:srgbClr val="0066CC"/>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Oval 4"/>
            <p:cNvSpPr/>
            <p:nvPr/>
          </p:nvSpPr>
          <p:spPr>
            <a:xfrm>
              <a:off x="4036728" y="225604"/>
              <a:ext cx="1070544" cy="1071265"/>
            </a:xfrm>
            <a:prstGeom prst="rect">
              <a:avLst/>
            </a:prstGeom>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577850">
                <a:lnSpc>
                  <a:spcPct val="90000"/>
                </a:lnSpc>
                <a:spcAft>
                  <a:spcPct val="35000"/>
                </a:spcAft>
                <a:defRPr/>
              </a:pPr>
              <a:r>
                <a:rPr lang="en-GB" sz="1400" b="1" dirty="0"/>
                <a:t>ProQuest Health and Medical Complete</a:t>
              </a:r>
            </a:p>
          </p:txBody>
        </p:sp>
      </p:grpSp>
      <p:grpSp>
        <p:nvGrpSpPr>
          <p:cNvPr id="4" name="Group 13"/>
          <p:cNvGrpSpPr/>
          <p:nvPr/>
        </p:nvGrpSpPr>
        <p:grpSpPr>
          <a:xfrm>
            <a:off x="685800" y="5037386"/>
            <a:ext cx="1523750" cy="1439626"/>
            <a:chOff x="2464861" y="4155837"/>
            <a:chExt cx="1515814" cy="1515814"/>
          </a:xfrm>
          <a:solidFill>
            <a:srgbClr val="0066CC"/>
          </a:solidFill>
        </p:grpSpPr>
        <p:sp>
          <p:nvSpPr>
            <p:cNvPr id="17" name="Oval 16"/>
            <p:cNvSpPr/>
            <p:nvPr/>
          </p:nvSpPr>
          <p:spPr>
            <a:xfrm>
              <a:off x="2464861" y="4155837"/>
              <a:ext cx="1515814" cy="1515814"/>
            </a:xfrm>
            <a:prstGeom prst="ellipse">
              <a:avLst/>
            </a:pr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8" name="Oval 4"/>
            <p:cNvSpPr/>
            <p:nvPr/>
          </p:nvSpPr>
          <p:spPr>
            <a:xfrm>
              <a:off x="2686847" y="4377823"/>
              <a:ext cx="1071842" cy="1071842"/>
            </a:xfrm>
            <a:prstGeom prst="rect">
              <a:avLst/>
            </a:prstGeom>
            <a:noFill/>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577850">
                <a:lnSpc>
                  <a:spcPct val="90000"/>
                </a:lnSpc>
                <a:spcAft>
                  <a:spcPct val="35000"/>
                </a:spcAft>
                <a:defRPr/>
              </a:pPr>
              <a:r>
                <a:rPr lang="en-GB" sz="1300" b="1" dirty="0">
                  <a:solidFill>
                    <a:schemeClr val="bg1"/>
                  </a:solidFill>
                </a:rPr>
                <a:t>P</a:t>
              </a:r>
              <a:r>
                <a:rPr lang="en-GB" sz="1400" b="1" dirty="0">
                  <a:solidFill>
                    <a:schemeClr val="bg1"/>
                  </a:solidFill>
                </a:rPr>
                <a:t>roQuest Psychology Journals</a:t>
              </a:r>
            </a:p>
          </p:txBody>
        </p:sp>
      </p:grpSp>
      <p:grpSp>
        <p:nvGrpSpPr>
          <p:cNvPr id="36874" name="Group 10"/>
          <p:cNvGrpSpPr>
            <a:grpSpLocks/>
          </p:cNvGrpSpPr>
          <p:nvPr/>
        </p:nvGrpSpPr>
        <p:grpSpPr bwMode="auto">
          <a:xfrm>
            <a:off x="0" y="2293938"/>
            <a:ext cx="1524000" cy="1439862"/>
            <a:chOff x="5163323" y="4155837"/>
            <a:chExt cx="1515814" cy="1515814"/>
          </a:xfrm>
        </p:grpSpPr>
        <p:sp>
          <p:nvSpPr>
            <p:cNvPr id="20" name="Oval 19"/>
            <p:cNvSpPr/>
            <p:nvPr/>
          </p:nvSpPr>
          <p:spPr>
            <a:xfrm>
              <a:off x="5163323" y="4155837"/>
              <a:ext cx="1515814" cy="1515814"/>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1" name="Oval 4"/>
            <p:cNvSpPr/>
            <p:nvPr/>
          </p:nvSpPr>
          <p:spPr>
            <a:xfrm>
              <a:off x="5385959" y="4378111"/>
              <a:ext cx="1070544" cy="1071265"/>
            </a:xfrm>
            <a:prstGeom prst="rect">
              <a:avLst/>
            </a:prstGeom>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577850">
                <a:lnSpc>
                  <a:spcPct val="90000"/>
                </a:lnSpc>
                <a:spcAft>
                  <a:spcPct val="35000"/>
                </a:spcAft>
                <a:defRPr/>
              </a:pPr>
              <a:r>
                <a:rPr lang="en-GB" sz="1400" b="1" dirty="0">
                  <a:solidFill>
                    <a:schemeClr val="tx1"/>
                  </a:solidFill>
                </a:rPr>
                <a:t>ProQuest Health Management</a:t>
              </a:r>
            </a:p>
          </p:txBody>
        </p:sp>
      </p:grpSp>
      <p:grpSp>
        <p:nvGrpSpPr>
          <p:cNvPr id="36875" name="Group 21"/>
          <p:cNvGrpSpPr>
            <a:grpSpLocks/>
          </p:cNvGrpSpPr>
          <p:nvPr/>
        </p:nvGrpSpPr>
        <p:grpSpPr bwMode="auto">
          <a:xfrm>
            <a:off x="3810000" y="4960938"/>
            <a:ext cx="1524000" cy="1439862"/>
            <a:chOff x="5997194" y="1589447"/>
            <a:chExt cx="1515814" cy="1515814"/>
          </a:xfrm>
        </p:grpSpPr>
        <p:sp>
          <p:nvSpPr>
            <p:cNvPr id="23" name="Oval 22"/>
            <p:cNvSpPr/>
            <p:nvPr/>
          </p:nvSpPr>
          <p:spPr>
            <a:xfrm>
              <a:off x="5997194" y="1589447"/>
              <a:ext cx="1515814" cy="1515814"/>
            </a:xfrm>
            <a:prstGeom prst="ellipse">
              <a:avLst/>
            </a:prstGeom>
            <a:solidFill>
              <a:srgbClr val="99CC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4" name="Oval 4"/>
            <p:cNvSpPr/>
            <p:nvPr/>
          </p:nvSpPr>
          <p:spPr>
            <a:xfrm>
              <a:off x="6219830" y="1811721"/>
              <a:ext cx="1070544" cy="1071265"/>
            </a:xfrm>
            <a:prstGeom prst="rect">
              <a:avLst/>
            </a:prstGeom>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577850">
                <a:lnSpc>
                  <a:spcPct val="90000"/>
                </a:lnSpc>
                <a:spcAft>
                  <a:spcPct val="35000"/>
                </a:spcAft>
                <a:defRPr/>
              </a:pPr>
              <a:r>
                <a:rPr lang="en-GB" sz="1400" b="1" dirty="0">
                  <a:solidFill>
                    <a:schemeClr val="tx1"/>
                  </a:solidFill>
                </a:rPr>
                <a:t>ProQuest Nursing &amp; Allied Health Source</a:t>
              </a:r>
            </a:p>
          </p:txBody>
        </p:sp>
      </p:grpSp>
      <p:grpSp>
        <p:nvGrpSpPr>
          <p:cNvPr id="36876" name="Group 16"/>
          <p:cNvGrpSpPr>
            <a:grpSpLocks/>
          </p:cNvGrpSpPr>
          <p:nvPr/>
        </p:nvGrpSpPr>
        <p:grpSpPr bwMode="auto">
          <a:xfrm>
            <a:off x="4343400" y="2370138"/>
            <a:ext cx="1524000" cy="1439862"/>
            <a:chOff x="1630991" y="1589447"/>
            <a:chExt cx="1515814" cy="1515814"/>
          </a:xfrm>
        </p:grpSpPr>
        <p:sp>
          <p:nvSpPr>
            <p:cNvPr id="26" name="Oval 25"/>
            <p:cNvSpPr/>
            <p:nvPr/>
          </p:nvSpPr>
          <p:spPr>
            <a:xfrm>
              <a:off x="1630991" y="1589447"/>
              <a:ext cx="1515814" cy="1515814"/>
            </a:xfrm>
            <a:prstGeom prst="ellipse">
              <a:avLst/>
            </a:prstGeom>
            <a:solidFill>
              <a:srgbClr val="FFC00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4"/>
            <p:cNvSpPr/>
            <p:nvPr/>
          </p:nvSpPr>
          <p:spPr>
            <a:xfrm>
              <a:off x="1853627" y="1811721"/>
              <a:ext cx="1070544" cy="1071265"/>
            </a:xfrm>
            <a:prstGeom prst="rect">
              <a:avLst/>
            </a:prstGeom>
          </p:spPr>
          <p:style>
            <a:lnRef idx="0">
              <a:scrgbClr r="0" g="0" b="0"/>
            </a:lnRef>
            <a:fillRef idx="0">
              <a:scrgbClr r="0" g="0" b="0"/>
            </a:fillRef>
            <a:effectRef idx="0">
              <a:scrgbClr r="0" g="0" b="0"/>
            </a:effectRef>
            <a:fontRef idx="minor">
              <a:schemeClr val="lt1"/>
            </a:fontRef>
          </p:style>
          <p:txBody>
            <a:bodyPr lIns="16510" tIns="16510" rIns="16510" bIns="16510" spcCol="1270" anchor="ctr"/>
            <a:lstStyle/>
            <a:p>
              <a:pPr algn="ctr" defTabSz="577850">
                <a:lnSpc>
                  <a:spcPct val="90000"/>
                </a:lnSpc>
                <a:spcAft>
                  <a:spcPct val="35000"/>
                </a:spcAft>
                <a:defRPr/>
              </a:pPr>
              <a:r>
                <a:rPr lang="en-GB" sz="1400" b="1" dirty="0">
                  <a:solidFill>
                    <a:schemeClr val="tx1"/>
                  </a:solidFill>
                </a:rPr>
                <a:t>ProQuest  Family Health</a:t>
              </a:r>
            </a:p>
          </p:txBody>
        </p:sp>
      </p:grpSp>
      <p:sp>
        <p:nvSpPr>
          <p:cNvPr id="28" name="Rectangle 27"/>
          <p:cNvSpPr/>
          <p:nvPr/>
        </p:nvSpPr>
        <p:spPr>
          <a:xfrm>
            <a:off x="5486400" y="1143000"/>
            <a:ext cx="3657600" cy="4628959"/>
          </a:xfrm>
          <a:prstGeom prst="rect">
            <a:avLst/>
          </a:prstGeom>
        </p:spPr>
        <p:txBody>
          <a:bodyPr>
            <a:spAutoFit/>
          </a:bodyPr>
          <a:lstStyle/>
          <a:p>
            <a:pPr marL="342900" indent="-342900">
              <a:spcBef>
                <a:spcPct val="20000"/>
              </a:spcBef>
              <a:buFontTx/>
              <a:buChar char="•"/>
              <a:defRPr/>
            </a:pPr>
            <a:r>
              <a:rPr lang="en-US" sz="2200" kern="0" dirty="0">
                <a:latin typeface="Calibri" pitchFamily="34" charset="0"/>
                <a:ea typeface="ＭＳ Ｐゴシック" pitchFamily="34" charset="-128"/>
                <a:cs typeface="+mn-cs"/>
              </a:rPr>
              <a:t>2,100  Full-text journals</a:t>
            </a:r>
          </a:p>
          <a:p>
            <a:pPr marL="342900" indent="-342900">
              <a:spcBef>
                <a:spcPct val="20000"/>
              </a:spcBef>
              <a:buFontTx/>
              <a:buChar char="•"/>
              <a:defRPr/>
            </a:pPr>
            <a:r>
              <a:rPr lang="en-US" sz="2200" dirty="0">
                <a:latin typeface="Calibri" pitchFamily="34" charset="0"/>
                <a:ea typeface="ＭＳ Ｐゴシック" pitchFamily="34" charset="-128"/>
                <a:cs typeface="+mn-cs"/>
              </a:rPr>
              <a:t>clinical and healthcare disciplines, including medical sciences, immunology, pharmacy and pharmacology, nursing, physical fitness and hygiene, surgery, and others</a:t>
            </a:r>
            <a:endParaRPr lang="en-US" sz="2200" kern="0" dirty="0">
              <a:latin typeface="Calibri" pitchFamily="34" charset="0"/>
              <a:ea typeface="ＭＳ Ｐゴシック" pitchFamily="34" charset="-128"/>
              <a:cs typeface="+mn-cs"/>
            </a:endParaRPr>
          </a:p>
          <a:p>
            <a:pPr marL="342900" indent="-342900">
              <a:spcBef>
                <a:spcPct val="20000"/>
              </a:spcBef>
              <a:buFontTx/>
              <a:buChar char="•"/>
              <a:defRPr/>
            </a:pPr>
            <a:r>
              <a:rPr lang="en-US" sz="2200" kern="0" dirty="0">
                <a:latin typeface="Calibri" pitchFamily="34" charset="0"/>
                <a:ea typeface="ＭＳ Ｐゴシック" pitchFamily="34" charset="-128"/>
              </a:rPr>
              <a:t>Combines the clinical research </a:t>
            </a:r>
            <a:r>
              <a:rPr lang="en-US" sz="2200" kern="0" dirty="0" smtClean="0">
                <a:latin typeface="Calibri" pitchFamily="34" charset="0"/>
                <a:ea typeface="ＭＳ Ｐゴシック" pitchFamily="34" charset="-128"/>
              </a:rPr>
              <a:t>with </a:t>
            </a:r>
            <a:r>
              <a:rPr lang="en-US" sz="2200" kern="0" dirty="0">
                <a:latin typeface="Calibri" pitchFamily="34" charset="0"/>
                <a:ea typeface="ＭＳ Ｐゴシック" pitchFamily="34" charset="-128"/>
              </a:rPr>
              <a:t>additional consumer and health administration titles</a:t>
            </a:r>
          </a:p>
        </p:txBody>
      </p:sp>
      <p:sp>
        <p:nvSpPr>
          <p:cNvPr id="29" name="Rectangle 2"/>
          <p:cNvSpPr>
            <a:spLocks noGrp="1" noChangeArrowheads="1"/>
          </p:cNvSpPr>
          <p:nvPr>
            <p:ph type="title"/>
          </p:nvPr>
        </p:nvSpPr>
        <p:spPr>
          <a:xfrm>
            <a:off x="0" y="-152400"/>
            <a:ext cx="8458200" cy="1143000"/>
          </a:xfrm>
        </p:spPr>
        <p:txBody>
          <a:bodyPr/>
          <a:lstStyle/>
          <a:p>
            <a:pPr eaLnBrk="1" hangingPunct="1"/>
            <a:r>
              <a:rPr lang="en-US" dirty="0"/>
              <a:t>Data Collection</a:t>
            </a:r>
            <a:br>
              <a:rPr lang="en-US" dirty="0"/>
            </a:br>
            <a:r>
              <a:rPr lang="en-US" dirty="0" err="1" smtClean="0">
                <a:solidFill>
                  <a:srgbClr val="333333"/>
                </a:solidFill>
                <a:latin typeface="Calibri"/>
                <a:ea typeface="ＭＳ Ｐゴシック" charset="0"/>
                <a:cs typeface="Calibri"/>
              </a:rPr>
              <a:t>Proquest</a:t>
            </a:r>
            <a:r>
              <a:rPr lang="en-US" dirty="0" smtClean="0">
                <a:solidFill>
                  <a:srgbClr val="333333"/>
                </a:solidFill>
                <a:latin typeface="Calibri"/>
                <a:ea typeface="ＭＳ Ｐゴシック" charset="0"/>
                <a:cs typeface="Calibri"/>
              </a:rPr>
              <a:t> Medical Complete </a:t>
            </a:r>
            <a:endParaRPr lang="en-US" dirty="0">
              <a:solidFill>
                <a:srgbClr val="333333"/>
              </a:solidFill>
              <a:latin typeface="Calibri"/>
              <a:ea typeface="ＭＳ Ｐゴシック" charset="0"/>
              <a:cs typeface="Calibri"/>
            </a:endParaRPr>
          </a:p>
        </p:txBody>
      </p:sp>
      <p:pic>
        <p:nvPicPr>
          <p:cNvPr id="31" name="Picture 8" descr="proquest_logo-186.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1860838"/>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0863" y="1436688"/>
            <a:ext cx="2862262" cy="3897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3" name="Rectangle 410"/>
          <p:cNvSpPr>
            <a:spLocks noChangeArrowheads="1"/>
          </p:cNvSpPr>
          <p:nvPr/>
        </p:nvSpPr>
        <p:spPr bwMode="auto">
          <a:xfrm>
            <a:off x="644525" y="1454150"/>
            <a:ext cx="4537075"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marL="342900" indent="-342900">
              <a:spcBef>
                <a:spcPct val="20000"/>
              </a:spcBef>
              <a:buClr>
                <a:schemeClr val="tx1"/>
              </a:buClr>
              <a:buFont typeface="Arial" charset="0"/>
              <a:buChar char="•"/>
            </a:pPr>
            <a:r>
              <a:rPr lang="en-GB" sz="2000"/>
              <a:t>Coverage Starts 1996+</a:t>
            </a:r>
          </a:p>
          <a:p>
            <a:pPr marL="342900" indent="-342900">
              <a:spcBef>
                <a:spcPct val="20000"/>
              </a:spcBef>
              <a:buClr>
                <a:schemeClr val="tx1"/>
              </a:buClr>
              <a:buFont typeface="Arial" charset="0"/>
              <a:buChar char="•"/>
            </a:pPr>
            <a:r>
              <a:rPr lang="en-GB" sz="2000"/>
              <a:t>Embargo: 90 days</a:t>
            </a:r>
          </a:p>
          <a:p>
            <a:pPr marL="342900" indent="-342900">
              <a:spcBef>
                <a:spcPct val="20000"/>
              </a:spcBef>
              <a:buClr>
                <a:schemeClr val="tx1"/>
              </a:buClr>
              <a:buFont typeface="Arial" charset="0"/>
              <a:buChar char="•"/>
            </a:pPr>
            <a:r>
              <a:rPr lang="en-GB" sz="2000"/>
              <a:t>Publisher: Massachusetts Medical Society, Publishing Division</a:t>
            </a:r>
          </a:p>
          <a:p>
            <a:pPr marL="342900" indent="-342900">
              <a:spcBef>
                <a:spcPct val="20000"/>
              </a:spcBef>
              <a:buClr>
                <a:schemeClr val="tx1"/>
              </a:buClr>
              <a:buFont typeface="Arial" charset="0"/>
              <a:buChar char="•"/>
            </a:pPr>
            <a:r>
              <a:rPr lang="en-GB" sz="2000"/>
              <a:t>Subject: MEDICAL SCIENCES</a:t>
            </a:r>
          </a:p>
          <a:p>
            <a:pPr marL="342900" indent="-342900">
              <a:buClr>
                <a:schemeClr val="tx1"/>
              </a:buClr>
              <a:buFont typeface="Arial" charset="0"/>
              <a:buChar char="•"/>
            </a:pPr>
            <a:r>
              <a:rPr lang="en-GB" sz="2000"/>
              <a:t>Impact Factor: 50.017</a:t>
            </a:r>
          </a:p>
          <a:p>
            <a:pPr marL="342900" indent="-342900">
              <a:buClr>
                <a:schemeClr val="tx1"/>
              </a:buClr>
              <a:buFont typeface="Arial" charset="0"/>
              <a:buChar char="•"/>
            </a:pPr>
            <a:r>
              <a:rPr lang="en-GB" sz="2000"/>
              <a:t>Features in Brandon Hill Medical List, “Starred” title</a:t>
            </a:r>
          </a:p>
          <a:p>
            <a:pPr marL="342900" indent="-342900">
              <a:buClr>
                <a:schemeClr val="tx1"/>
              </a:buClr>
              <a:buFont typeface="Arial" charset="0"/>
              <a:buChar char="•"/>
            </a:pPr>
            <a:r>
              <a:rPr lang="en-GB" sz="2000"/>
              <a:t>Features in Core Collection List</a:t>
            </a:r>
          </a:p>
          <a:p>
            <a:pPr marL="342900" indent="-342900">
              <a:buClr>
                <a:schemeClr val="tx1"/>
              </a:buClr>
              <a:buFont typeface="Arial" charset="0"/>
              <a:buChar char="•"/>
            </a:pPr>
            <a:r>
              <a:rPr lang="en-GB" sz="2000"/>
              <a:t>Awarded 10 / 10 in study by Florida State University</a:t>
            </a:r>
          </a:p>
          <a:p>
            <a:pPr marL="342900" indent="-342900">
              <a:spcBef>
                <a:spcPct val="20000"/>
              </a:spcBef>
            </a:pPr>
            <a:endParaRPr lang="en-GB" sz="2000"/>
          </a:p>
        </p:txBody>
      </p:sp>
      <p:sp>
        <p:nvSpPr>
          <p:cNvPr id="6" name="Rectangle 2"/>
          <p:cNvSpPr>
            <a:spLocks noGrp="1" noChangeArrowheads="1"/>
          </p:cNvSpPr>
          <p:nvPr>
            <p:ph type="title"/>
          </p:nvPr>
        </p:nvSpPr>
        <p:spPr>
          <a:xfrm>
            <a:off x="0" y="-152400"/>
            <a:ext cx="8458200" cy="1143000"/>
          </a:xfrm>
        </p:spPr>
        <p:txBody>
          <a:bodyPr/>
          <a:lstStyle/>
          <a:p>
            <a:pPr eaLnBrk="1" hangingPunct="1"/>
            <a:r>
              <a:rPr lang="en-US" dirty="0"/>
              <a:t>Data Collection</a:t>
            </a:r>
            <a:br>
              <a:rPr lang="en-US" dirty="0"/>
            </a:br>
            <a:r>
              <a:rPr lang="en-US" dirty="0" err="1" smtClean="0">
                <a:solidFill>
                  <a:srgbClr val="333333"/>
                </a:solidFill>
                <a:latin typeface="Calibri"/>
                <a:ea typeface="ＭＳ Ｐゴシック" charset="0"/>
                <a:cs typeface="Calibri"/>
              </a:rPr>
              <a:t>Proquest</a:t>
            </a:r>
            <a:r>
              <a:rPr lang="en-US" dirty="0" smtClean="0">
                <a:solidFill>
                  <a:srgbClr val="333333"/>
                </a:solidFill>
                <a:latin typeface="Calibri"/>
                <a:ea typeface="ＭＳ Ｐゴシック" charset="0"/>
                <a:cs typeface="Calibri"/>
              </a:rPr>
              <a:t> </a:t>
            </a:r>
            <a:r>
              <a:rPr lang="en-US" dirty="0">
                <a:solidFill>
                  <a:srgbClr val="333333"/>
                </a:solidFill>
                <a:latin typeface="Calibri"/>
                <a:ea typeface="ＭＳ Ｐゴシック" charset="0"/>
                <a:cs typeface="Calibri"/>
              </a:rPr>
              <a:t>Medical Complete </a:t>
            </a:r>
          </a:p>
        </p:txBody>
      </p:sp>
      <p:pic>
        <p:nvPicPr>
          <p:cNvPr id="8" name="Picture 8" descr="proquest_logo-18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5798674"/>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5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447800"/>
            <a:ext cx="2955925" cy="3975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1" name="Rectangle 354"/>
          <p:cNvSpPr>
            <a:spLocks noGrp="1" noChangeArrowheads="1"/>
          </p:cNvSpPr>
          <p:nvPr>
            <p:ph sz="half" idx="4294967295"/>
          </p:nvPr>
        </p:nvSpPr>
        <p:spPr>
          <a:xfrm>
            <a:off x="609600" y="1447800"/>
            <a:ext cx="4176713" cy="4133850"/>
          </a:xfrm>
        </p:spPr>
        <p:txBody>
          <a:bodyPr/>
          <a:lstStyle/>
          <a:p>
            <a:pPr eaLnBrk="1" hangingPunct="1">
              <a:buClr>
                <a:schemeClr val="tx1"/>
              </a:buClr>
              <a:buFont typeface="Arial" charset="0"/>
              <a:buChar char="•"/>
            </a:pPr>
            <a:r>
              <a:rPr lang="en-GB" sz="2000">
                <a:latin typeface="Arial" charset="0"/>
                <a:ea typeface="ＭＳ Ｐゴシック" charset="0"/>
              </a:rPr>
              <a:t>Coverage Starts 1990+</a:t>
            </a:r>
          </a:p>
          <a:p>
            <a:pPr eaLnBrk="1" hangingPunct="1">
              <a:buClr>
                <a:schemeClr val="tx1"/>
              </a:buClr>
              <a:buFont typeface="Arial" charset="0"/>
              <a:buChar char="•"/>
            </a:pPr>
            <a:r>
              <a:rPr lang="es-ES" sz="2000">
                <a:latin typeface="Arial" charset="0"/>
                <a:ea typeface="ＭＳ Ｐゴシック" charset="0"/>
              </a:rPr>
              <a:t>Embargo: 60 days</a:t>
            </a:r>
            <a:endParaRPr lang="en-GB" sz="2000">
              <a:latin typeface="Arial" charset="0"/>
              <a:ea typeface="ＭＳ Ｐゴシック" charset="0"/>
            </a:endParaRPr>
          </a:p>
          <a:p>
            <a:pPr eaLnBrk="1" hangingPunct="1">
              <a:buClr>
                <a:schemeClr val="tx1"/>
              </a:buClr>
              <a:buFont typeface="Arial" charset="0"/>
              <a:buChar char="•"/>
            </a:pPr>
            <a:r>
              <a:rPr lang="en-GB" sz="2000">
                <a:latin typeface="Arial" charset="0"/>
                <a:ea typeface="ＭＳ Ｐゴシック" charset="0"/>
              </a:rPr>
              <a:t>Publisher: Elsevier</a:t>
            </a:r>
          </a:p>
          <a:p>
            <a:pPr eaLnBrk="1" hangingPunct="1">
              <a:buClr>
                <a:schemeClr val="tx1"/>
              </a:buClr>
              <a:buFont typeface="Arial" charset="0"/>
              <a:buChar char="•"/>
            </a:pPr>
            <a:r>
              <a:rPr lang="en-GB" sz="2000">
                <a:latin typeface="Arial" charset="0"/>
                <a:ea typeface="ＭＳ Ｐゴシック" charset="0"/>
              </a:rPr>
              <a:t>Subject: MEDICAL SCIENCES</a:t>
            </a:r>
          </a:p>
          <a:p>
            <a:pPr eaLnBrk="1" hangingPunct="1">
              <a:buClr>
                <a:schemeClr val="tx1"/>
              </a:buClr>
              <a:buFont typeface="Arial" charset="0"/>
              <a:buChar char="•"/>
            </a:pPr>
            <a:r>
              <a:rPr lang="en-GB" sz="2000">
                <a:latin typeface="Arial" charset="0"/>
                <a:ea typeface="ＭＳ Ｐゴシック" charset="0"/>
              </a:rPr>
              <a:t>Impact Factor: 28.409</a:t>
            </a:r>
          </a:p>
          <a:p>
            <a:pPr eaLnBrk="1" hangingPunct="1">
              <a:buClr>
                <a:schemeClr val="tx1"/>
              </a:buClr>
              <a:buFont typeface="Arial" charset="0"/>
              <a:buChar char="•"/>
            </a:pPr>
            <a:r>
              <a:rPr lang="en-GB" sz="2000">
                <a:latin typeface="Arial" charset="0"/>
                <a:ea typeface="ＭＳ Ｐゴシック" charset="0"/>
              </a:rPr>
              <a:t>Features in Brandon Hill Medical List, “Starred” title</a:t>
            </a:r>
          </a:p>
          <a:p>
            <a:pPr eaLnBrk="1" hangingPunct="1">
              <a:buClr>
                <a:schemeClr val="tx1"/>
              </a:buClr>
              <a:buFont typeface="Arial" charset="0"/>
              <a:buChar char="•"/>
            </a:pPr>
            <a:r>
              <a:rPr lang="en-GB" sz="2000">
                <a:latin typeface="Arial" charset="0"/>
                <a:ea typeface="ＭＳ Ｐゴシック" charset="0"/>
              </a:rPr>
              <a:t>Features in Core Collection List</a:t>
            </a:r>
          </a:p>
          <a:p>
            <a:pPr eaLnBrk="1" hangingPunct="1">
              <a:buClr>
                <a:schemeClr val="tx1"/>
              </a:buClr>
              <a:buFont typeface="Arial" charset="0"/>
              <a:buChar char="•"/>
            </a:pPr>
            <a:r>
              <a:rPr lang="en-GB" sz="2000">
                <a:latin typeface="Arial" charset="0"/>
                <a:ea typeface="ＭＳ Ｐゴシック" charset="0"/>
              </a:rPr>
              <a:t>Awarded 9 / 10 in study by Florida State University</a:t>
            </a:r>
          </a:p>
        </p:txBody>
      </p:sp>
      <p:pic>
        <p:nvPicPr>
          <p:cNvPr id="8" name="Picture 8" descr="proquest_logo-18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0" y="-152400"/>
            <a:ext cx="8458200" cy="1143000"/>
          </a:xfrm>
        </p:spPr>
        <p:txBody>
          <a:bodyPr/>
          <a:lstStyle/>
          <a:p>
            <a:pPr eaLnBrk="1" hangingPunct="1"/>
            <a:r>
              <a:rPr lang="en-US" dirty="0"/>
              <a:t>Data Collection</a:t>
            </a:r>
            <a:br>
              <a:rPr lang="en-US" dirty="0"/>
            </a:br>
            <a:r>
              <a:rPr lang="en-US" dirty="0" err="1" smtClean="0">
                <a:solidFill>
                  <a:srgbClr val="333333"/>
                </a:solidFill>
                <a:latin typeface="Calibri"/>
                <a:ea typeface="ＭＳ Ｐゴシック" charset="0"/>
                <a:cs typeface="Calibri"/>
              </a:rPr>
              <a:t>Proquest</a:t>
            </a:r>
            <a:r>
              <a:rPr lang="en-US" dirty="0" smtClean="0">
                <a:solidFill>
                  <a:srgbClr val="333333"/>
                </a:solidFill>
                <a:latin typeface="Calibri"/>
                <a:ea typeface="ＭＳ Ｐゴシック" charset="0"/>
                <a:cs typeface="Calibri"/>
              </a:rPr>
              <a:t> </a:t>
            </a:r>
            <a:r>
              <a:rPr lang="en-US" dirty="0">
                <a:solidFill>
                  <a:srgbClr val="333333"/>
                </a:solidFill>
                <a:latin typeface="Calibri"/>
                <a:ea typeface="ＭＳ Ｐゴシック" charset="0"/>
                <a:cs typeface="Calibri"/>
              </a:rPr>
              <a:t>Medical Complete </a:t>
            </a:r>
          </a:p>
        </p:txBody>
      </p:sp>
    </p:spTree>
    <p:extLst>
      <p:ext uri="{BB962C8B-B14F-4D97-AF65-F5344CB8AC3E}">
        <p14:creationId xmlns:p14="http://schemas.microsoft.com/office/powerpoint/2010/main" val="1502337799"/>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349" descr="jcicov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524000"/>
            <a:ext cx="3078163" cy="40322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 name="Rectangle 355"/>
          <p:cNvSpPr>
            <a:spLocks noGrp="1" noChangeArrowheads="1"/>
          </p:cNvSpPr>
          <p:nvPr>
            <p:ph sz="half" idx="4294967295"/>
          </p:nvPr>
        </p:nvSpPr>
        <p:spPr>
          <a:xfrm>
            <a:off x="609600" y="1447800"/>
            <a:ext cx="4608513" cy="4525963"/>
          </a:xfrm>
        </p:spPr>
        <p:txBody>
          <a:bodyPr/>
          <a:lstStyle/>
          <a:p>
            <a:pPr eaLnBrk="1" hangingPunct="1">
              <a:buClr>
                <a:schemeClr val="tx1"/>
              </a:buClr>
              <a:buFont typeface="Arial" pitchFamily="34" charset="0"/>
              <a:buChar char="•"/>
              <a:defRPr/>
            </a:pPr>
            <a:r>
              <a:rPr lang="en-GB" sz="2000" kern="1200" dirty="0">
                <a:cs typeface="+mn-cs"/>
              </a:rPr>
              <a:t>Coverage Starts 2002+</a:t>
            </a:r>
          </a:p>
          <a:p>
            <a:pPr eaLnBrk="1" hangingPunct="1">
              <a:buClr>
                <a:schemeClr val="tx1"/>
              </a:buClr>
              <a:buFont typeface="Arial" pitchFamily="34" charset="0"/>
              <a:buChar char="•"/>
              <a:defRPr/>
            </a:pPr>
            <a:r>
              <a:rPr lang="en-GB" sz="2000" kern="1200" dirty="0">
                <a:cs typeface="+mn-cs"/>
              </a:rPr>
              <a:t>Embargo: None</a:t>
            </a:r>
          </a:p>
          <a:p>
            <a:pPr eaLnBrk="1" hangingPunct="1">
              <a:buClr>
                <a:schemeClr val="tx1"/>
              </a:buClr>
              <a:buFont typeface="Arial" pitchFamily="34" charset="0"/>
              <a:buChar char="•"/>
              <a:defRPr/>
            </a:pPr>
            <a:r>
              <a:rPr lang="en-GB" sz="2000" kern="1200" dirty="0">
                <a:cs typeface="+mn-cs"/>
              </a:rPr>
              <a:t>Publisher: American Society for Clinical Investigation</a:t>
            </a:r>
          </a:p>
          <a:p>
            <a:pPr eaLnBrk="1" hangingPunct="1">
              <a:buClr>
                <a:schemeClr val="tx1"/>
              </a:buClr>
              <a:buFont typeface="Arial" pitchFamily="34" charset="0"/>
              <a:buChar char="•"/>
              <a:defRPr/>
            </a:pPr>
            <a:r>
              <a:rPr lang="en-GB" sz="2000" kern="1200" dirty="0">
                <a:cs typeface="+mn-cs"/>
              </a:rPr>
              <a:t>Subject: BIOLOGY</a:t>
            </a:r>
          </a:p>
          <a:p>
            <a:pPr eaLnBrk="1" hangingPunct="1">
              <a:buClr>
                <a:schemeClr val="tx1"/>
              </a:buClr>
              <a:buFont typeface="Arial" pitchFamily="34" charset="0"/>
              <a:buChar char="•"/>
              <a:defRPr/>
            </a:pPr>
            <a:r>
              <a:rPr lang="en-GB" sz="2000" kern="1200" dirty="0">
                <a:cs typeface="+mn-cs"/>
              </a:rPr>
              <a:t>Impact Factor: </a:t>
            </a:r>
            <a:r>
              <a:rPr lang="en-GB" sz="2000" kern="1200" dirty="0" smtClean="0">
                <a:cs typeface="+mn-cs"/>
              </a:rPr>
              <a:t>16.559</a:t>
            </a:r>
            <a:endParaRPr lang="en-GB" sz="2000" kern="1200" dirty="0">
              <a:cs typeface="+mn-cs"/>
            </a:endParaRPr>
          </a:p>
          <a:p>
            <a:pPr eaLnBrk="1" hangingPunct="1">
              <a:buClr>
                <a:schemeClr val="tx1"/>
              </a:buClr>
              <a:buFont typeface="Arial" pitchFamily="34" charset="0"/>
              <a:buChar char="•"/>
              <a:defRPr/>
            </a:pPr>
            <a:r>
              <a:rPr lang="en-GB" sz="2000" kern="1200" dirty="0">
                <a:cs typeface="+mn-cs"/>
              </a:rPr>
              <a:t>Features in Brandon Hill Medical List</a:t>
            </a:r>
          </a:p>
          <a:p>
            <a:pPr eaLnBrk="1" hangingPunct="1">
              <a:buClr>
                <a:schemeClr val="tx1"/>
              </a:buClr>
              <a:buFont typeface="Arial" pitchFamily="34" charset="0"/>
              <a:buChar char="•"/>
              <a:defRPr/>
            </a:pPr>
            <a:r>
              <a:rPr lang="en-GB" sz="2000" kern="1200" dirty="0">
                <a:cs typeface="+mn-cs"/>
              </a:rPr>
              <a:t>Features in Core Collection List</a:t>
            </a:r>
          </a:p>
          <a:p>
            <a:pPr eaLnBrk="1" hangingPunct="1">
              <a:buClr>
                <a:schemeClr val="tx1"/>
              </a:buClr>
              <a:buFont typeface="Arial" pitchFamily="34" charset="0"/>
              <a:buChar char="•"/>
              <a:defRPr/>
            </a:pPr>
            <a:r>
              <a:rPr lang="en-GB" sz="2000" kern="1200" dirty="0">
                <a:cs typeface="+mn-cs"/>
              </a:rPr>
              <a:t>Awarded 7 / 10 in study by Florida State University</a:t>
            </a:r>
          </a:p>
        </p:txBody>
      </p:sp>
      <p:pic>
        <p:nvPicPr>
          <p:cNvPr id="8" name="Picture 8" descr="proquest_logo-186.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0"/>
            <a:ext cx="2133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2"/>
          <p:cNvSpPr>
            <a:spLocks noGrp="1" noChangeArrowheads="1"/>
          </p:cNvSpPr>
          <p:nvPr>
            <p:ph type="title"/>
          </p:nvPr>
        </p:nvSpPr>
        <p:spPr>
          <a:xfrm>
            <a:off x="0" y="-152400"/>
            <a:ext cx="8458200" cy="1143000"/>
          </a:xfrm>
        </p:spPr>
        <p:txBody>
          <a:bodyPr/>
          <a:lstStyle/>
          <a:p>
            <a:pPr eaLnBrk="1" hangingPunct="1"/>
            <a:r>
              <a:rPr lang="en-US" dirty="0"/>
              <a:t>Data Collection</a:t>
            </a:r>
            <a:br>
              <a:rPr lang="en-US" dirty="0"/>
            </a:br>
            <a:r>
              <a:rPr lang="en-US" dirty="0" err="1" smtClean="0">
                <a:solidFill>
                  <a:srgbClr val="333333"/>
                </a:solidFill>
                <a:latin typeface="Calibri"/>
                <a:ea typeface="ＭＳ Ｐゴシック" charset="0"/>
                <a:cs typeface="Calibri"/>
              </a:rPr>
              <a:t>Proquest</a:t>
            </a:r>
            <a:r>
              <a:rPr lang="en-US" dirty="0" smtClean="0">
                <a:solidFill>
                  <a:srgbClr val="333333"/>
                </a:solidFill>
                <a:latin typeface="Calibri"/>
                <a:ea typeface="ＭＳ Ｐゴシック" charset="0"/>
                <a:cs typeface="Calibri"/>
              </a:rPr>
              <a:t> </a:t>
            </a:r>
            <a:r>
              <a:rPr lang="en-US" dirty="0">
                <a:solidFill>
                  <a:srgbClr val="333333"/>
                </a:solidFill>
                <a:latin typeface="Calibri"/>
                <a:ea typeface="ＭＳ Ｐゴシック" charset="0"/>
                <a:cs typeface="Calibri"/>
              </a:rPr>
              <a:t>Medical Complete </a:t>
            </a:r>
          </a:p>
        </p:txBody>
      </p:sp>
    </p:spTree>
    <p:extLst>
      <p:ext uri="{BB962C8B-B14F-4D97-AF65-F5344CB8AC3E}">
        <p14:creationId xmlns:p14="http://schemas.microsoft.com/office/powerpoint/2010/main" val="1310488846"/>
      </p:ext>
    </p:extLst>
  </p:cSld>
  <p:clrMapOvr>
    <a:masterClrMapping/>
  </p:clrMapOvr>
  <mc:AlternateContent xmlns:mc="http://schemas.openxmlformats.org/markup-compatibility/2006" xmlns:p14="http://schemas.microsoft.com/office/powerpoint/2010/main">
    <mc:Choice Requires="p14">
      <p:transition spd="slow" p14:dur="1400">
        <p14:prism isContent="1"/>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ddie\LOCALS~1\Temp\articulate\presenter\imgtemp\X4OBByNK_files\slide0001_image001.gif"/>
</p:tagLst>
</file>

<file path=ppt/tags/tag10.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ddie\LOCALS~1\Temp\articulate\presenter\imgtemp\xhIUewyY_files\slide0001_image001.jpg"/>
</p:tagLst>
</file>

<file path=ppt/tags/tag1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ddie\LOCALS~1\Temp\articulate\presenter\imgtemp\xhIUewyY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ddie\LOCALS~1\Temp\articulate\presenter\imgtemp\xhIUewyY_files\slide0001_image001.jpg"/>
</p:tagLst>
</file>

<file path=ppt/tags/tag3.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ddie\LOCALS~1\Temp\articulate\presenter\imgtemp\xhIUewyY_files\slide0001_image001.jpg"/>
</p:tagLst>
</file>

<file path=ppt/tags/tag4.xml><?xml version="1.0" encoding="utf-8"?>
<p:tagLst xmlns:a="http://schemas.openxmlformats.org/drawingml/2006/main" xmlns:r="http://schemas.openxmlformats.org/officeDocument/2006/relationships" xmlns:p="http://schemas.openxmlformats.org/presentationml/2006/main">
  <p:tag name="ANIM_SPRITE_COUNT" val=" 11"/>
</p:tagLst>
</file>

<file path=ppt/tags/tag5.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ddie\LOCALS~1\Temp\articulate\presenter\imgtemp\xhIUewyY_files\slide0001_image001.jpg"/>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Eddie\LOCALS~1\Temp\articulate\presenter\imgtemp\xhIUewyY_files\slide0001_image001.jpg"/>
</p:tagLst>
</file>

<file path=ppt/tags/tag7.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9.xml><?xml version="1.0" encoding="utf-8"?>
<p:tagLst xmlns:a="http://schemas.openxmlformats.org/drawingml/2006/main" xmlns:r="http://schemas.openxmlformats.org/officeDocument/2006/relationships" xmlns:p="http://schemas.openxmlformats.org/presentationml/2006/main">
  <p:tag name="ARTICULATE_PUBLISH_MODE" val="2"/>
</p:tagLst>
</file>

<file path=ppt/theme/theme1.xml><?xml version="1.0" encoding="utf-8"?>
<a:theme xmlns:a="http://schemas.openxmlformats.org/drawingml/2006/main" name="Blank Presentation">
  <a:themeElements>
    <a:clrScheme name="">
      <a:dk1>
        <a:srgbClr val="333333"/>
      </a:dk1>
      <a:lt1>
        <a:srgbClr val="FFFFFF"/>
      </a:lt1>
      <a:dk2>
        <a:srgbClr val="333333"/>
      </a:dk2>
      <a:lt2>
        <a:srgbClr val="808080"/>
      </a:lt2>
      <a:accent1>
        <a:srgbClr val="CC092F"/>
      </a:accent1>
      <a:accent2>
        <a:srgbClr val="6DC6E7"/>
      </a:accent2>
      <a:accent3>
        <a:srgbClr val="FFFFFF"/>
      </a:accent3>
      <a:accent4>
        <a:srgbClr val="2A2A2A"/>
      </a:accent4>
      <a:accent5>
        <a:srgbClr val="E2AAAD"/>
      </a:accent5>
      <a:accent6>
        <a:srgbClr val="62B3D1"/>
      </a:accent6>
      <a:hlink>
        <a:srgbClr val="B5BF00"/>
      </a:hlink>
      <a:folHlink>
        <a:srgbClr val="FFB60F"/>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28"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lank Presentation 13">
        <a:dk1>
          <a:srgbClr val="848589"/>
        </a:dk1>
        <a:lt1>
          <a:srgbClr val="FFFFFF"/>
        </a:lt1>
        <a:dk2>
          <a:srgbClr val="848589"/>
        </a:dk2>
        <a:lt2>
          <a:srgbClr val="808080"/>
        </a:lt2>
        <a:accent1>
          <a:srgbClr val="CC092F"/>
        </a:accent1>
        <a:accent2>
          <a:srgbClr val="6DC6E7"/>
        </a:accent2>
        <a:accent3>
          <a:srgbClr val="FFFFFF"/>
        </a:accent3>
        <a:accent4>
          <a:srgbClr val="707174"/>
        </a:accent4>
        <a:accent5>
          <a:srgbClr val="E2AAAD"/>
        </a:accent5>
        <a:accent6>
          <a:srgbClr val="62B3D1"/>
        </a:accent6>
        <a:hlink>
          <a:srgbClr val="B5BF00"/>
        </a:hlink>
        <a:folHlink>
          <a:srgbClr val="FFB60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6DF0386A03DEC41B43229F2B591ABF1" ma:contentTypeVersion="2" ma:contentTypeDescription="Create a new document." ma:contentTypeScope="" ma:versionID="bcbd2c192d03f48e2c955f22facbdc7c">
  <xsd:schema xmlns:xsd="http://www.w3.org/2001/XMLSchema" xmlns:p="http://schemas.microsoft.com/office/2006/metadata/properties" xmlns:ns2="5bd49a58-3584-4023-858f-fd0345ed514e" targetNamespace="http://schemas.microsoft.com/office/2006/metadata/properties" ma:root="true" ma:fieldsID="c065064c2dfef475b3354b1c0bfe0f70" ns2:_="">
    <xsd:import namespace="5bd49a58-3584-4023-858f-fd0345ed514e"/>
    <xsd:element name="properties">
      <xsd:complexType>
        <xsd:sequence>
          <xsd:element name="documentManagement">
            <xsd:complexType>
              <xsd:all>
                <xsd:element ref="ns2:Comments" minOccurs="0"/>
                <xsd:element ref="ns2:Notes0" minOccurs="0"/>
              </xsd:all>
            </xsd:complexType>
          </xsd:element>
        </xsd:sequence>
      </xsd:complexType>
    </xsd:element>
  </xsd:schema>
  <xsd:schema xmlns:xsd="http://www.w3.org/2001/XMLSchema" xmlns:dms="http://schemas.microsoft.com/office/2006/documentManagement/types" targetNamespace="5bd49a58-3584-4023-858f-fd0345ed514e" elementFormDefault="qualified">
    <xsd:import namespace="http://schemas.microsoft.com/office/2006/documentManagement/types"/>
    <xsd:element name="Comments" ma:index="8" nillable="true" ma:displayName="Comments" ma:internalName="Comments">
      <xsd:simpleType>
        <xsd:restriction base="dms:Text">
          <xsd:maxLength value="255"/>
        </xsd:restriction>
      </xsd:simpleType>
    </xsd:element>
    <xsd:element name="Notes0" ma:index="9" nillable="true" ma:displayName="Notes" ma:internalName="Notes0">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Notes0 xmlns="5bd49a58-3584-4023-858f-fd0345ed514e" xsi:nil="true"/>
    <Comments xmlns="5bd49a58-3584-4023-858f-fd0345ed514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CDC5FCF-5531-4C43-9CEC-22F8E695CFA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bd49a58-3584-4023-858f-fd0345ed514e"/>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C980453-E28B-4914-874B-BE7724A56751}">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5bd49a58-3584-4023-858f-fd0345ed514e"/>
    <ds:schemaRef ds:uri="http://schemas.openxmlformats.org/package/2006/metadata/core-properties"/>
  </ds:schemaRefs>
</ds:datastoreItem>
</file>

<file path=customXml/itemProps3.xml><?xml version="1.0" encoding="utf-8"?>
<ds:datastoreItem xmlns:ds="http://schemas.openxmlformats.org/officeDocument/2006/customXml" ds:itemID="{3C454793-9801-4B85-94DD-1511318ECA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11807</TotalTime>
  <Words>2188</Words>
  <Application>Microsoft Macintosh PowerPoint</Application>
  <PresentationFormat>On-screen Show (4:3)</PresentationFormat>
  <Paragraphs>421</Paragraphs>
  <Slides>32</Slides>
  <Notes>19</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Blank Presentation</vt:lpstr>
      <vt:lpstr>PowerPoint Presentation</vt:lpstr>
      <vt:lpstr>Challenge of today's researcher: Limited time to scan a discipline</vt:lpstr>
      <vt:lpstr>Collaboration RefWorks</vt:lpstr>
      <vt:lpstr>Data Collection ProQuest Dissertation and Thesis</vt:lpstr>
      <vt:lpstr>Data Collection Dissertation Citation Index</vt:lpstr>
      <vt:lpstr>Data Collection Proquest Medical Complete </vt:lpstr>
      <vt:lpstr>Data Collection Proquest Medical Complete </vt:lpstr>
      <vt:lpstr>Data Collection Proquest Medical Complete </vt:lpstr>
      <vt:lpstr>Data Collection Proquest Medical Complete </vt:lpstr>
      <vt:lpstr>Data Collection Proquest Medical Complete </vt:lpstr>
      <vt:lpstr>Data Collection Proquest Medical Complete </vt:lpstr>
      <vt:lpstr>Data Collection Proquest Medical Complete </vt:lpstr>
      <vt:lpstr>Data Collection British Nursing Index</vt:lpstr>
      <vt:lpstr>Data Collection EBRARY Academic Complete™ </vt:lpstr>
      <vt:lpstr>Data Collection EBRARY subscription model</vt:lpstr>
      <vt:lpstr>Data Collection EBRARY purchase model</vt:lpstr>
      <vt:lpstr>PowerPoint Presentation</vt:lpstr>
      <vt:lpstr>PowerPoint Presentation</vt:lpstr>
      <vt:lpstr>PowerPoint Presentation</vt:lpstr>
      <vt:lpstr>Growing…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Value-added Content: Web of Science</vt:lpstr>
      <vt:lpstr>PowerPoint Presentation</vt:lpstr>
      <vt:lpstr>ProQuest contribution to today’s challanges</vt:lpstr>
      <vt:lpstr>PowerPoint Presentation</vt:lpstr>
      <vt:lpstr>AND ONE MORE THING… </vt:lpstr>
    </vt:vector>
  </TitlesOfParts>
  <Company>Phire Branding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Keller</dc:creator>
  <cp:lastModifiedBy>Iulian Herciu</cp:lastModifiedBy>
  <cp:revision>439</cp:revision>
  <dcterms:created xsi:type="dcterms:W3CDTF">2009-08-13T14:22:46Z</dcterms:created>
  <dcterms:modified xsi:type="dcterms:W3CDTF">2011-09-22T05:55:22Z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0x010100A6DF0386A03DEC41B43229F2B591ABF1</vt:lpwstr>
  </property>
</Properties>
</file>