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9"/>
  </p:notesMasterIdLst>
  <p:handoutMasterIdLst>
    <p:handoutMasterId r:id="rId20"/>
  </p:handoutMasterIdLst>
  <p:sldIdLst>
    <p:sldId id="288" r:id="rId2"/>
    <p:sldId id="332" r:id="rId3"/>
    <p:sldId id="304" r:id="rId4"/>
    <p:sldId id="322" r:id="rId5"/>
    <p:sldId id="272" r:id="rId6"/>
    <p:sldId id="315" r:id="rId7"/>
    <p:sldId id="279" r:id="rId8"/>
    <p:sldId id="343" r:id="rId9"/>
    <p:sldId id="352" r:id="rId10"/>
    <p:sldId id="354" r:id="rId11"/>
    <p:sldId id="381" r:id="rId12"/>
    <p:sldId id="374" r:id="rId13"/>
    <p:sldId id="353" r:id="rId14"/>
    <p:sldId id="355" r:id="rId15"/>
    <p:sldId id="358" r:id="rId16"/>
    <p:sldId id="378" r:id="rId17"/>
    <p:sldId id="386"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C993"/>
    <a:srgbClr val="235FCB"/>
    <a:srgbClr val="009900"/>
    <a:srgbClr val="FFCC00"/>
    <a:srgbClr val="FF8000"/>
    <a:srgbClr val="8FC13E"/>
    <a:srgbClr val="007CB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4" autoAdjust="0"/>
    <p:restoredTop sz="87377" autoAdjust="0"/>
  </p:normalViewPr>
  <p:slideViewPr>
    <p:cSldViewPr>
      <p:cViewPr>
        <p:scale>
          <a:sx n="74" d="100"/>
          <a:sy n="74" d="100"/>
        </p:scale>
        <p:origin x="-1602" y="-498"/>
      </p:cViewPr>
      <p:guideLst>
        <p:guide orient="horz" pos="240"/>
        <p:guide pos="215"/>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DF9636-0CBA-47A6-8D1A-E9488425F85C}"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GB"/>
        </a:p>
      </dgm:t>
    </dgm:pt>
    <dgm:pt modelId="{D41AFCFF-768D-4DEF-AECE-05EDB4AEECED}">
      <dgm:prSet phldrT="[Text]"/>
      <dgm:spPr>
        <a:solidFill>
          <a:schemeClr val="accent2"/>
        </a:solidFill>
      </dgm:spPr>
      <dgm:t>
        <a:bodyPr/>
        <a:lstStyle/>
        <a:p>
          <a:r>
            <a:rPr lang="en-GB" b="1" dirty="0" smtClean="0"/>
            <a:t>Academic reputation survey</a:t>
          </a:r>
          <a:endParaRPr lang="en-GB" b="1" dirty="0"/>
        </a:p>
      </dgm:t>
    </dgm:pt>
    <dgm:pt modelId="{CEA97667-C2F8-4FF7-82D0-AD92EBA031B9}" type="parTrans" cxnId="{4FDBBB7E-7F80-4DDC-BA90-D8558A2BEFF3}">
      <dgm:prSet/>
      <dgm:spPr/>
      <dgm:t>
        <a:bodyPr/>
        <a:lstStyle/>
        <a:p>
          <a:endParaRPr lang="en-GB" b="1"/>
        </a:p>
      </dgm:t>
    </dgm:pt>
    <dgm:pt modelId="{501572C0-6F86-4E7F-B975-0BBAD0C7C134}" type="sibTrans" cxnId="{4FDBBB7E-7F80-4DDC-BA90-D8558A2BEFF3}">
      <dgm:prSet/>
      <dgm:spPr/>
      <dgm:t>
        <a:bodyPr/>
        <a:lstStyle/>
        <a:p>
          <a:endParaRPr lang="en-GB" b="1"/>
        </a:p>
      </dgm:t>
    </dgm:pt>
    <dgm:pt modelId="{FBEE0B5F-866B-4314-BC01-572E2F372E74}">
      <dgm:prSet phldrT="[Text]"/>
      <dgm:spPr>
        <a:solidFill>
          <a:schemeClr val="tx2"/>
        </a:solidFill>
      </dgm:spPr>
      <dgm:t>
        <a:bodyPr/>
        <a:lstStyle/>
        <a:p>
          <a:r>
            <a:rPr lang="en-GB" b="1" dirty="0" smtClean="0"/>
            <a:t>Bibliometric data</a:t>
          </a:r>
          <a:endParaRPr lang="en-GB" b="1" dirty="0"/>
        </a:p>
      </dgm:t>
    </dgm:pt>
    <dgm:pt modelId="{D4D4FED7-28F7-43BB-BC3E-F6D46E919629}" type="parTrans" cxnId="{633C01C3-BB60-4DED-8899-54A063FCB37A}">
      <dgm:prSet/>
      <dgm:spPr/>
      <dgm:t>
        <a:bodyPr/>
        <a:lstStyle/>
        <a:p>
          <a:endParaRPr lang="en-GB" b="1"/>
        </a:p>
      </dgm:t>
    </dgm:pt>
    <dgm:pt modelId="{79C3E266-EC7B-4E37-AB33-00C8ADCFC019}" type="sibTrans" cxnId="{633C01C3-BB60-4DED-8899-54A063FCB37A}">
      <dgm:prSet/>
      <dgm:spPr/>
      <dgm:t>
        <a:bodyPr/>
        <a:lstStyle/>
        <a:p>
          <a:endParaRPr lang="en-GB" b="1"/>
        </a:p>
      </dgm:t>
    </dgm:pt>
    <dgm:pt modelId="{14A0C441-1D62-40C4-BC50-4498F97335CB}">
      <dgm:prSet phldrT="[Text]"/>
      <dgm:spPr/>
      <dgm:t>
        <a:bodyPr/>
        <a:lstStyle/>
        <a:p>
          <a:r>
            <a:rPr lang="en-GB" b="1" dirty="0" smtClean="0"/>
            <a:t>Institution submitted data</a:t>
          </a:r>
          <a:endParaRPr lang="en-GB" b="1" dirty="0"/>
        </a:p>
      </dgm:t>
    </dgm:pt>
    <dgm:pt modelId="{3FBB71E2-E46B-4815-8BD8-6F128FBB4757}" type="parTrans" cxnId="{F6769BE6-2AA6-474B-A20B-FCD9E6D6DCFF}">
      <dgm:prSet/>
      <dgm:spPr/>
      <dgm:t>
        <a:bodyPr/>
        <a:lstStyle/>
        <a:p>
          <a:endParaRPr lang="en-GB" b="1"/>
        </a:p>
      </dgm:t>
    </dgm:pt>
    <dgm:pt modelId="{3074F0A0-F3D2-4062-9FCA-513DF50950D2}" type="sibTrans" cxnId="{F6769BE6-2AA6-474B-A20B-FCD9E6D6DCFF}">
      <dgm:prSet/>
      <dgm:spPr/>
      <dgm:t>
        <a:bodyPr/>
        <a:lstStyle/>
        <a:p>
          <a:endParaRPr lang="en-GB" b="1"/>
        </a:p>
      </dgm:t>
    </dgm:pt>
    <dgm:pt modelId="{AA77D6C4-7C6E-4E01-9458-963D59A861DF}">
      <dgm:prSet phldrT="[Text]" custT="1"/>
      <dgm:spPr/>
      <dgm:t>
        <a:bodyPr/>
        <a:lstStyle/>
        <a:p>
          <a:r>
            <a:rPr lang="en-GB" sz="2400" b="1" i="1" dirty="0" smtClean="0">
              <a:solidFill>
                <a:srgbClr val="FF8000"/>
              </a:solidFill>
            </a:rPr>
            <a:t>Profiles Project</a:t>
          </a:r>
          <a:endParaRPr lang="en-GB" sz="2800" b="1" i="1" dirty="0">
            <a:solidFill>
              <a:srgbClr val="FF8000"/>
            </a:solidFill>
          </a:endParaRPr>
        </a:p>
      </dgm:t>
    </dgm:pt>
    <dgm:pt modelId="{59B99DC2-B0D2-4B13-A9AD-BB7373C7FD53}" type="parTrans" cxnId="{C9DE3F64-2ED3-4EEE-95A4-D04B6437269A}">
      <dgm:prSet/>
      <dgm:spPr/>
      <dgm:t>
        <a:bodyPr/>
        <a:lstStyle/>
        <a:p>
          <a:endParaRPr lang="en-GB" b="1"/>
        </a:p>
      </dgm:t>
    </dgm:pt>
    <dgm:pt modelId="{5CDA98E5-F918-4E8E-98DA-FE50B15F54AD}" type="sibTrans" cxnId="{C9DE3F64-2ED3-4EEE-95A4-D04B6437269A}">
      <dgm:prSet/>
      <dgm:spPr/>
      <dgm:t>
        <a:bodyPr/>
        <a:lstStyle/>
        <a:p>
          <a:endParaRPr lang="en-GB" b="1"/>
        </a:p>
      </dgm:t>
    </dgm:pt>
    <dgm:pt modelId="{FE61B4A3-DCF4-4B7B-BC76-DF1EBF30AE7C}">
      <dgm:prSet phldrT="[Text]"/>
      <dgm:spPr/>
      <dgm:t>
        <a:bodyPr/>
        <a:lstStyle/>
        <a:p>
          <a:endParaRPr lang="en-GB" b="1" dirty="0"/>
        </a:p>
      </dgm:t>
    </dgm:pt>
    <dgm:pt modelId="{84A95D80-1014-4998-AEEB-44B668461DC7}" type="parTrans" cxnId="{563441F1-3E58-43FB-AD63-18560568869B}">
      <dgm:prSet/>
      <dgm:spPr/>
      <dgm:t>
        <a:bodyPr/>
        <a:lstStyle/>
        <a:p>
          <a:endParaRPr lang="en-GB" b="1"/>
        </a:p>
      </dgm:t>
    </dgm:pt>
    <dgm:pt modelId="{CEA850DF-C4DD-48BD-96E2-71CDD48F4DE5}" type="sibTrans" cxnId="{563441F1-3E58-43FB-AD63-18560568869B}">
      <dgm:prSet/>
      <dgm:spPr/>
      <dgm:t>
        <a:bodyPr/>
        <a:lstStyle/>
        <a:p>
          <a:endParaRPr lang="en-GB" b="1"/>
        </a:p>
      </dgm:t>
    </dgm:pt>
    <dgm:pt modelId="{C2CE1E41-5BFA-42A9-9169-ABDA54255D02}" type="pres">
      <dgm:prSet presAssocID="{76DF9636-0CBA-47A6-8D1A-E9488425F85C}" presName="Name0" presStyleCnt="0">
        <dgm:presLayoutVars>
          <dgm:chMax val="4"/>
          <dgm:resizeHandles val="exact"/>
        </dgm:presLayoutVars>
      </dgm:prSet>
      <dgm:spPr/>
      <dgm:t>
        <a:bodyPr/>
        <a:lstStyle/>
        <a:p>
          <a:endParaRPr lang="en-GB"/>
        </a:p>
      </dgm:t>
    </dgm:pt>
    <dgm:pt modelId="{9D4B653A-D2D9-408C-BDC0-3AB9AAC52046}" type="pres">
      <dgm:prSet presAssocID="{76DF9636-0CBA-47A6-8D1A-E9488425F85C}" presName="ellipse" presStyleLbl="trBgShp" presStyleIdx="0" presStyleCnt="1"/>
      <dgm:spPr/>
    </dgm:pt>
    <dgm:pt modelId="{26A6CBE9-371C-462F-9BBF-C06835437A7B}" type="pres">
      <dgm:prSet presAssocID="{76DF9636-0CBA-47A6-8D1A-E9488425F85C}" presName="arrow1" presStyleLbl="fgShp" presStyleIdx="0" presStyleCnt="1"/>
      <dgm:spPr>
        <a:ln>
          <a:solidFill>
            <a:schemeClr val="tx2"/>
          </a:solidFill>
        </a:ln>
      </dgm:spPr>
      <dgm:t>
        <a:bodyPr/>
        <a:lstStyle/>
        <a:p>
          <a:endParaRPr lang="en-GB"/>
        </a:p>
      </dgm:t>
    </dgm:pt>
    <dgm:pt modelId="{1E98832E-F74C-4DCC-A451-487FE2176FF4}" type="pres">
      <dgm:prSet presAssocID="{76DF9636-0CBA-47A6-8D1A-E9488425F85C}" presName="rectangle" presStyleLbl="revTx" presStyleIdx="0" presStyleCnt="1">
        <dgm:presLayoutVars>
          <dgm:bulletEnabled val="1"/>
        </dgm:presLayoutVars>
      </dgm:prSet>
      <dgm:spPr/>
      <dgm:t>
        <a:bodyPr/>
        <a:lstStyle/>
        <a:p>
          <a:endParaRPr lang="en-GB"/>
        </a:p>
      </dgm:t>
    </dgm:pt>
    <dgm:pt modelId="{AEA6C480-283A-44F0-A51B-7B42C80568D0}" type="pres">
      <dgm:prSet presAssocID="{FBEE0B5F-866B-4314-BC01-572E2F372E74}" presName="item1" presStyleLbl="node1" presStyleIdx="0" presStyleCnt="3" custLinFactNeighborX="34138" custLinFactNeighborY="-99632">
        <dgm:presLayoutVars>
          <dgm:bulletEnabled val="1"/>
        </dgm:presLayoutVars>
      </dgm:prSet>
      <dgm:spPr/>
      <dgm:t>
        <a:bodyPr/>
        <a:lstStyle/>
        <a:p>
          <a:endParaRPr lang="en-GB"/>
        </a:p>
      </dgm:t>
    </dgm:pt>
    <dgm:pt modelId="{9C1D80CC-80C6-4E18-980E-E1309C673E67}" type="pres">
      <dgm:prSet presAssocID="{14A0C441-1D62-40C4-BC50-4498F97335CB}" presName="item2" presStyleLbl="node1" presStyleIdx="1" presStyleCnt="3" custLinFactNeighborX="69375" custLinFactNeighborY="75390">
        <dgm:presLayoutVars>
          <dgm:bulletEnabled val="1"/>
        </dgm:presLayoutVars>
      </dgm:prSet>
      <dgm:spPr/>
      <dgm:t>
        <a:bodyPr/>
        <a:lstStyle/>
        <a:p>
          <a:endParaRPr lang="en-GB"/>
        </a:p>
      </dgm:t>
    </dgm:pt>
    <dgm:pt modelId="{5B2E5CDC-A0C8-4AD5-91DE-56A8C53D3DF1}" type="pres">
      <dgm:prSet presAssocID="{AA77D6C4-7C6E-4E01-9458-963D59A861DF}" presName="item3" presStyleLbl="node1" presStyleIdx="2" presStyleCnt="3" custLinFactX="-2664" custLinFactNeighborX="-100000" custLinFactNeighborY="15488">
        <dgm:presLayoutVars>
          <dgm:bulletEnabled val="1"/>
        </dgm:presLayoutVars>
      </dgm:prSet>
      <dgm:spPr/>
      <dgm:t>
        <a:bodyPr/>
        <a:lstStyle/>
        <a:p>
          <a:endParaRPr lang="en-GB"/>
        </a:p>
      </dgm:t>
    </dgm:pt>
    <dgm:pt modelId="{5A4CC393-4224-4258-B094-66E3EDBAAC8F}" type="pres">
      <dgm:prSet presAssocID="{76DF9636-0CBA-47A6-8D1A-E9488425F85C}" presName="funnel" presStyleLbl="trAlignAcc1" presStyleIdx="0" presStyleCnt="1"/>
      <dgm:spPr>
        <a:ln>
          <a:solidFill>
            <a:srgbClr val="000000"/>
          </a:solidFill>
        </a:ln>
      </dgm:spPr>
      <dgm:t>
        <a:bodyPr/>
        <a:lstStyle/>
        <a:p>
          <a:endParaRPr lang="en-GB"/>
        </a:p>
      </dgm:t>
    </dgm:pt>
  </dgm:ptLst>
  <dgm:cxnLst>
    <dgm:cxn modelId="{F6769BE6-2AA6-474B-A20B-FCD9E6D6DCFF}" srcId="{76DF9636-0CBA-47A6-8D1A-E9488425F85C}" destId="{14A0C441-1D62-40C4-BC50-4498F97335CB}" srcOrd="2" destOrd="0" parTransId="{3FBB71E2-E46B-4815-8BD8-6F128FBB4757}" sibTransId="{3074F0A0-F3D2-4062-9FCA-513DF50950D2}"/>
    <dgm:cxn modelId="{563441F1-3E58-43FB-AD63-18560568869B}" srcId="{76DF9636-0CBA-47A6-8D1A-E9488425F85C}" destId="{FE61B4A3-DCF4-4B7B-BC76-DF1EBF30AE7C}" srcOrd="4" destOrd="0" parTransId="{84A95D80-1014-4998-AEEB-44B668461DC7}" sibTransId="{CEA850DF-C4DD-48BD-96E2-71CDD48F4DE5}"/>
    <dgm:cxn modelId="{29666CA5-7F35-4A22-970C-76C0527310A7}" type="presOf" srcId="{FBEE0B5F-866B-4314-BC01-572E2F372E74}" destId="{9C1D80CC-80C6-4E18-980E-E1309C673E67}" srcOrd="0" destOrd="0" presId="urn:microsoft.com/office/officeart/2005/8/layout/funnel1"/>
    <dgm:cxn modelId="{633C01C3-BB60-4DED-8899-54A063FCB37A}" srcId="{76DF9636-0CBA-47A6-8D1A-E9488425F85C}" destId="{FBEE0B5F-866B-4314-BC01-572E2F372E74}" srcOrd="1" destOrd="0" parTransId="{D4D4FED7-28F7-43BB-BC3E-F6D46E919629}" sibTransId="{79C3E266-EC7B-4E37-AB33-00C8ADCFC019}"/>
    <dgm:cxn modelId="{4FDBBB7E-7F80-4DDC-BA90-D8558A2BEFF3}" srcId="{76DF9636-0CBA-47A6-8D1A-E9488425F85C}" destId="{D41AFCFF-768D-4DEF-AECE-05EDB4AEECED}" srcOrd="0" destOrd="0" parTransId="{CEA97667-C2F8-4FF7-82D0-AD92EBA031B9}" sibTransId="{501572C0-6F86-4E7F-B975-0BBAD0C7C134}"/>
    <dgm:cxn modelId="{C9DE3F64-2ED3-4EEE-95A4-D04B6437269A}" srcId="{76DF9636-0CBA-47A6-8D1A-E9488425F85C}" destId="{AA77D6C4-7C6E-4E01-9458-963D59A861DF}" srcOrd="3" destOrd="0" parTransId="{59B99DC2-B0D2-4B13-A9AD-BB7373C7FD53}" sibTransId="{5CDA98E5-F918-4E8E-98DA-FE50B15F54AD}"/>
    <dgm:cxn modelId="{A5F3D724-1B97-4CFB-AC60-80074D20510D}" type="presOf" srcId="{14A0C441-1D62-40C4-BC50-4498F97335CB}" destId="{AEA6C480-283A-44F0-A51B-7B42C80568D0}" srcOrd="0" destOrd="0" presId="urn:microsoft.com/office/officeart/2005/8/layout/funnel1"/>
    <dgm:cxn modelId="{0F25B653-4FD0-4E00-AD1A-C18D190A33C0}" type="presOf" srcId="{76DF9636-0CBA-47A6-8D1A-E9488425F85C}" destId="{C2CE1E41-5BFA-42A9-9169-ABDA54255D02}" srcOrd="0" destOrd="0" presId="urn:microsoft.com/office/officeart/2005/8/layout/funnel1"/>
    <dgm:cxn modelId="{5A9A767B-ACAD-45F2-ACEF-C6C7467CECE8}" type="presOf" srcId="{D41AFCFF-768D-4DEF-AECE-05EDB4AEECED}" destId="{5B2E5CDC-A0C8-4AD5-91DE-56A8C53D3DF1}" srcOrd="0" destOrd="0" presId="urn:microsoft.com/office/officeart/2005/8/layout/funnel1"/>
    <dgm:cxn modelId="{94C0E366-269A-4080-B564-21C7FB433A19}" type="presOf" srcId="{AA77D6C4-7C6E-4E01-9458-963D59A861DF}" destId="{1E98832E-F74C-4DCC-A451-487FE2176FF4}" srcOrd="0" destOrd="0" presId="urn:microsoft.com/office/officeart/2005/8/layout/funnel1"/>
    <dgm:cxn modelId="{D48AE3EC-3F8A-4F4E-B515-C902BAED4FBF}" type="presParOf" srcId="{C2CE1E41-5BFA-42A9-9169-ABDA54255D02}" destId="{9D4B653A-D2D9-408C-BDC0-3AB9AAC52046}" srcOrd="0" destOrd="0" presId="urn:microsoft.com/office/officeart/2005/8/layout/funnel1"/>
    <dgm:cxn modelId="{5B196E13-B82C-427D-9FC1-E01E4C61A741}" type="presParOf" srcId="{C2CE1E41-5BFA-42A9-9169-ABDA54255D02}" destId="{26A6CBE9-371C-462F-9BBF-C06835437A7B}" srcOrd="1" destOrd="0" presId="urn:microsoft.com/office/officeart/2005/8/layout/funnel1"/>
    <dgm:cxn modelId="{0F64B4AA-6192-444D-9FF0-F55C405FAD9F}" type="presParOf" srcId="{C2CE1E41-5BFA-42A9-9169-ABDA54255D02}" destId="{1E98832E-F74C-4DCC-A451-487FE2176FF4}" srcOrd="2" destOrd="0" presId="urn:microsoft.com/office/officeart/2005/8/layout/funnel1"/>
    <dgm:cxn modelId="{39EFD39F-DB0F-4142-968A-CE85AB65BFA6}" type="presParOf" srcId="{C2CE1E41-5BFA-42A9-9169-ABDA54255D02}" destId="{AEA6C480-283A-44F0-A51B-7B42C80568D0}" srcOrd="3" destOrd="0" presId="urn:microsoft.com/office/officeart/2005/8/layout/funnel1"/>
    <dgm:cxn modelId="{8B620719-D41D-4439-BD6A-328F041EBCC1}" type="presParOf" srcId="{C2CE1E41-5BFA-42A9-9169-ABDA54255D02}" destId="{9C1D80CC-80C6-4E18-980E-E1309C673E67}" srcOrd="4" destOrd="0" presId="urn:microsoft.com/office/officeart/2005/8/layout/funnel1"/>
    <dgm:cxn modelId="{CE8F2EEF-6A3A-4EA7-AF1D-3A43A72074BE}" type="presParOf" srcId="{C2CE1E41-5BFA-42A9-9169-ABDA54255D02}" destId="{5B2E5CDC-A0C8-4AD5-91DE-56A8C53D3DF1}" srcOrd="5" destOrd="0" presId="urn:microsoft.com/office/officeart/2005/8/layout/funnel1"/>
    <dgm:cxn modelId="{9EA59077-79CE-45E4-8DEA-0AD4F9837E67}" type="presParOf" srcId="{C2CE1E41-5BFA-42A9-9169-ABDA54255D02}" destId="{5A4CC393-4224-4258-B094-66E3EDBAAC8F}" srcOrd="6" destOrd="0" presId="urn:microsoft.com/office/officeart/2005/8/layout/funne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4B653A-D2D9-408C-BDC0-3AB9AAC52046}">
      <dsp:nvSpPr>
        <dsp:cNvPr id="0" name=""/>
        <dsp:cNvSpPr/>
      </dsp:nvSpPr>
      <dsp:spPr>
        <a:xfrm>
          <a:off x="1876043" y="198119"/>
          <a:ext cx="3931920" cy="136550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A6CBE9-371C-462F-9BBF-C06835437A7B}">
      <dsp:nvSpPr>
        <dsp:cNvPr id="0" name=""/>
        <dsp:cNvSpPr/>
      </dsp:nvSpPr>
      <dsp:spPr>
        <a:xfrm>
          <a:off x="3467100" y="3541776"/>
          <a:ext cx="762000" cy="487680"/>
        </a:xfrm>
        <a:prstGeom prst="downArrow">
          <a:avLst/>
        </a:prstGeom>
        <a:solidFill>
          <a:schemeClr val="accent1">
            <a:tint val="6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1E98832E-F74C-4DCC-A451-487FE2176FF4}">
      <dsp:nvSpPr>
        <dsp:cNvPr id="0" name=""/>
        <dsp:cNvSpPr/>
      </dsp:nvSpPr>
      <dsp:spPr>
        <a:xfrm>
          <a:off x="2019299" y="3931920"/>
          <a:ext cx="3657600" cy="91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b="1" i="1" kern="1200" dirty="0" smtClean="0">
              <a:solidFill>
                <a:srgbClr val="FF8000"/>
              </a:solidFill>
            </a:rPr>
            <a:t>Profiles Project</a:t>
          </a:r>
          <a:endParaRPr lang="en-GB" sz="2800" b="1" i="1" kern="1200" dirty="0">
            <a:solidFill>
              <a:srgbClr val="FF8000"/>
            </a:solidFill>
          </a:endParaRPr>
        </a:p>
      </dsp:txBody>
      <dsp:txXfrm>
        <a:off x="2019299" y="3931920"/>
        <a:ext cx="3657600" cy="914400"/>
      </dsp:txXfrm>
    </dsp:sp>
    <dsp:sp modelId="{AEA6C480-283A-44F0-A51B-7B42C80568D0}">
      <dsp:nvSpPr>
        <dsp:cNvPr id="0" name=""/>
        <dsp:cNvSpPr/>
      </dsp:nvSpPr>
      <dsp:spPr>
        <a:xfrm>
          <a:off x="3773792" y="302532"/>
          <a:ext cx="1371600" cy="13716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Institution submitted data</a:t>
          </a:r>
          <a:endParaRPr lang="en-GB" sz="1200" b="1" kern="1200" dirty="0"/>
        </a:p>
      </dsp:txBody>
      <dsp:txXfrm>
        <a:off x="3773792" y="302532"/>
        <a:ext cx="1371600" cy="1371600"/>
      </dsp:txXfrm>
    </dsp:sp>
    <dsp:sp modelId="{9C1D80CC-80C6-4E18-980E-E1309C673E67}">
      <dsp:nvSpPr>
        <dsp:cNvPr id="0" name=""/>
        <dsp:cNvSpPr/>
      </dsp:nvSpPr>
      <dsp:spPr>
        <a:xfrm>
          <a:off x="3275647" y="1674129"/>
          <a:ext cx="1371600" cy="1371600"/>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Bibliometric data</a:t>
          </a:r>
          <a:endParaRPr lang="en-GB" sz="1200" b="1" kern="1200" dirty="0"/>
        </a:p>
      </dsp:txBody>
      <dsp:txXfrm>
        <a:off x="3275647" y="1674129"/>
        <a:ext cx="1371600" cy="1371600"/>
      </dsp:txXfrm>
    </dsp:sp>
    <dsp:sp modelId="{5B2E5CDC-A0C8-4AD5-91DE-56A8C53D3DF1}">
      <dsp:nvSpPr>
        <dsp:cNvPr id="0" name=""/>
        <dsp:cNvSpPr/>
      </dsp:nvSpPr>
      <dsp:spPr>
        <a:xfrm>
          <a:off x="2318040" y="520891"/>
          <a:ext cx="1371600" cy="1371600"/>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dirty="0" smtClean="0"/>
            <a:t>Academic reputation survey</a:t>
          </a:r>
          <a:endParaRPr lang="en-GB" sz="1200" b="1" kern="1200" dirty="0"/>
        </a:p>
      </dsp:txBody>
      <dsp:txXfrm>
        <a:off x="2318040" y="520891"/>
        <a:ext cx="1371600" cy="1371600"/>
      </dsp:txXfrm>
    </dsp:sp>
    <dsp:sp modelId="{5A4CC393-4224-4258-B094-66E3EDBAAC8F}">
      <dsp:nvSpPr>
        <dsp:cNvPr id="0" name=""/>
        <dsp:cNvSpPr/>
      </dsp:nvSpPr>
      <dsp:spPr>
        <a:xfrm>
          <a:off x="1714499" y="30479"/>
          <a:ext cx="4267200" cy="3413760"/>
        </a:xfrm>
        <a:prstGeom prst="funnel">
          <a:avLst/>
        </a:prstGeom>
        <a:solidFill>
          <a:schemeClr val="lt1">
            <a:alpha val="40000"/>
            <a:hueOff val="0"/>
            <a:satOff val="0"/>
            <a:lumOff val="0"/>
            <a:alphaOff val="0"/>
          </a:schemeClr>
        </a:solidFill>
        <a:ln w="9525" cap="flat" cmpd="sng" algn="ctr">
          <a:solidFill>
            <a:srgbClr val="000000"/>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862FEFE-D473-4B52-A5E3-FBE33FAD4B02}" type="datetimeFigureOut">
              <a:rPr lang="en-GB"/>
              <a:pPr>
                <a:defRPr/>
              </a:pPr>
              <a:t>22/09/2011</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34E7EFC8-1596-4D0A-96EB-C4B9FFF9E4C5}" type="slidenum">
              <a:rPr lang="en-GB"/>
              <a:pPr>
                <a:defRPr/>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3285BA4-20A1-47D7-9A30-466FEF571ED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CD7D517-EE1C-4E8B-84BC-998055E2A32B}" type="slidenum">
              <a:rPr lang="en-US" smtClean="0">
                <a:latin typeface="Arial" pitchFamily="34" charset="0"/>
              </a:rPr>
              <a:pPr/>
              <a:t>1</a:t>
            </a:fld>
            <a:endParaRPr lang="en-US" smtClean="0">
              <a:latin typeface="Arial" pitchFamily="34" charset="0"/>
            </a:endParaRPr>
          </a:p>
        </p:txBody>
      </p:sp>
      <p:sp>
        <p:nvSpPr>
          <p:cNvPr id="32771" name="Rectangle 2"/>
          <p:cNvSpPr>
            <a:spLocks noGrp="1" noRot="1" noChangeAspect="1" noChangeArrowheads="1" noTextEdit="1"/>
          </p:cNvSpPr>
          <p:nvPr>
            <p:ph type="sldImg"/>
          </p:nvPr>
        </p:nvSpPr>
        <p:spPr>
          <a:xfrm>
            <a:off x="1143000" y="630238"/>
            <a:ext cx="4572000" cy="3429000"/>
          </a:xfrm>
          <a:ln/>
        </p:spPr>
      </p:sp>
      <p:sp>
        <p:nvSpPr>
          <p:cNvPr id="32772" name="Rectangle 3"/>
          <p:cNvSpPr>
            <a:spLocks noGrp="1" noChangeArrowheads="1"/>
          </p:cNvSpPr>
          <p:nvPr>
            <p:ph type="body" idx="1"/>
          </p:nvPr>
        </p:nvSpPr>
        <p:spPr>
          <a:xfrm>
            <a:off x="315913" y="4225925"/>
            <a:ext cx="6281737" cy="4446588"/>
          </a:xfrm>
          <a:noFill/>
          <a:ln/>
        </p:spPr>
        <p:txBody>
          <a:bodyPr/>
          <a:lstStyle/>
          <a:p>
            <a:pPr eaLnBrk="1" hangingPunct="1"/>
            <a:r>
              <a:rPr lang="en-GB" smtClean="0">
                <a:latin typeface="Arial" pitchFamily="34" charset="0"/>
              </a:rPr>
              <a:t>Welcome to this introduction to the global Institutional Profiles project. This short presentation will explain the basics of how the project is structured and overview of the some of the services that are possible with this rich source of data.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GB" smtClean="0">
                <a:latin typeface="Arial" pitchFamily="34" charset="0"/>
              </a:rPr>
              <a:t>Data is MIT. </a:t>
            </a:r>
          </a:p>
        </p:txBody>
      </p:sp>
      <p:sp>
        <p:nvSpPr>
          <p:cNvPr id="43012" name="Slide Number Placeholder 3"/>
          <p:cNvSpPr>
            <a:spLocks noGrp="1"/>
          </p:cNvSpPr>
          <p:nvPr>
            <p:ph type="sldNum" sz="quarter" idx="5"/>
          </p:nvPr>
        </p:nvSpPr>
        <p:spPr>
          <a:noFill/>
        </p:spPr>
        <p:txBody>
          <a:bodyPr/>
          <a:lstStyle/>
          <a:p>
            <a:fld id="{1A0B4A17-AF57-4986-BCE5-1113717959A3}" type="slidenum">
              <a:rPr lang="en-US" smtClean="0">
                <a:latin typeface="Arial" pitchFamily="34" charset="0"/>
              </a:rPr>
              <a:pPr/>
              <a:t>10</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GB" smtClean="0">
                <a:latin typeface="Arial" pitchFamily="34" charset="0"/>
              </a:rPr>
              <a:t>Data is MIT. </a:t>
            </a:r>
          </a:p>
        </p:txBody>
      </p:sp>
      <p:sp>
        <p:nvSpPr>
          <p:cNvPr id="45060" name="Slide Number Placeholder 3"/>
          <p:cNvSpPr>
            <a:spLocks noGrp="1"/>
          </p:cNvSpPr>
          <p:nvPr>
            <p:ph type="sldNum" sz="quarter" idx="5"/>
          </p:nvPr>
        </p:nvSpPr>
        <p:spPr>
          <a:noFill/>
        </p:spPr>
        <p:txBody>
          <a:bodyPr/>
          <a:lstStyle/>
          <a:p>
            <a:fld id="{21C68501-CB52-43C6-989A-079E0A2B722E}" type="slidenum">
              <a:rPr lang="en-US" smtClean="0">
                <a:latin typeface="Arial" pitchFamily="34" charset="0"/>
              </a:rPr>
              <a:pPr/>
              <a:t>11</a:t>
            </a:fld>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GB" smtClean="0">
                <a:latin typeface="Arial" pitchFamily="34" charset="0"/>
              </a:rPr>
              <a:t>Data is MIT. </a:t>
            </a:r>
          </a:p>
        </p:txBody>
      </p:sp>
      <p:sp>
        <p:nvSpPr>
          <p:cNvPr id="46084" name="Slide Number Placeholder 3"/>
          <p:cNvSpPr>
            <a:spLocks noGrp="1"/>
          </p:cNvSpPr>
          <p:nvPr>
            <p:ph type="sldNum" sz="quarter" idx="5"/>
          </p:nvPr>
        </p:nvSpPr>
        <p:spPr>
          <a:noFill/>
        </p:spPr>
        <p:txBody>
          <a:bodyPr/>
          <a:lstStyle/>
          <a:p>
            <a:fld id="{04A7B951-063F-4CD4-9FAC-232186360BE0}" type="slidenum">
              <a:rPr lang="en-US" smtClean="0">
                <a:latin typeface="Arial" pitchFamily="34" charset="0"/>
              </a:rPr>
              <a:pPr/>
              <a:t>12</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GB" smtClean="0">
                <a:latin typeface="Arial" pitchFamily="34" charset="0"/>
              </a:rPr>
              <a:t>Data is MIT. </a:t>
            </a:r>
          </a:p>
        </p:txBody>
      </p:sp>
      <p:sp>
        <p:nvSpPr>
          <p:cNvPr id="50180" name="Slide Number Placeholder 3"/>
          <p:cNvSpPr>
            <a:spLocks noGrp="1"/>
          </p:cNvSpPr>
          <p:nvPr>
            <p:ph type="sldNum" sz="quarter" idx="5"/>
          </p:nvPr>
        </p:nvSpPr>
        <p:spPr>
          <a:noFill/>
        </p:spPr>
        <p:txBody>
          <a:bodyPr/>
          <a:lstStyle/>
          <a:p>
            <a:fld id="{844A6E41-4598-4337-9445-981ECD5D5D3C}" type="slidenum">
              <a:rPr lang="en-US" smtClean="0">
                <a:latin typeface="Arial" pitchFamily="34" charset="0"/>
              </a:rPr>
              <a:pPr/>
              <a:t>13</a:t>
            </a:fld>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GB" smtClean="0">
                <a:latin typeface="Arial" pitchFamily="34" charset="0"/>
              </a:rPr>
              <a:t>Data is MIT. </a:t>
            </a:r>
          </a:p>
        </p:txBody>
      </p:sp>
      <p:sp>
        <p:nvSpPr>
          <p:cNvPr id="51204" name="Slide Number Placeholder 3"/>
          <p:cNvSpPr>
            <a:spLocks noGrp="1"/>
          </p:cNvSpPr>
          <p:nvPr>
            <p:ph type="sldNum" sz="quarter" idx="5"/>
          </p:nvPr>
        </p:nvSpPr>
        <p:spPr>
          <a:noFill/>
        </p:spPr>
        <p:txBody>
          <a:bodyPr/>
          <a:lstStyle/>
          <a:p>
            <a:fld id="{073F1342-B105-4DAA-9287-5A9B8D405165}" type="slidenum">
              <a:rPr lang="en-US" smtClean="0">
                <a:latin typeface="Arial" pitchFamily="34" charset="0"/>
              </a:rPr>
              <a:pPr/>
              <a:t>14</a:t>
            </a:fld>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GB" smtClean="0">
                <a:latin typeface="Arial" pitchFamily="34" charset="0"/>
              </a:rPr>
              <a:t>Data is MIT. </a:t>
            </a:r>
          </a:p>
        </p:txBody>
      </p:sp>
      <p:sp>
        <p:nvSpPr>
          <p:cNvPr id="54276" name="Slide Number Placeholder 3"/>
          <p:cNvSpPr>
            <a:spLocks noGrp="1"/>
          </p:cNvSpPr>
          <p:nvPr>
            <p:ph type="sldNum" sz="quarter" idx="5"/>
          </p:nvPr>
        </p:nvSpPr>
        <p:spPr>
          <a:noFill/>
        </p:spPr>
        <p:txBody>
          <a:bodyPr/>
          <a:lstStyle/>
          <a:p>
            <a:fld id="{6E05290F-62D2-410C-8B1E-35AA4A0EF4E7}" type="slidenum">
              <a:rPr lang="en-US" smtClean="0">
                <a:latin typeface="Arial" pitchFamily="34" charset="0"/>
              </a:rPr>
              <a:pPr/>
              <a:t>15</a:t>
            </a:fld>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GB" smtClean="0">
                <a:latin typeface="Arial" pitchFamily="34" charset="0"/>
              </a:rPr>
              <a:t>Data is MIT. </a:t>
            </a:r>
          </a:p>
        </p:txBody>
      </p:sp>
      <p:sp>
        <p:nvSpPr>
          <p:cNvPr id="55300" name="Slide Number Placeholder 3"/>
          <p:cNvSpPr>
            <a:spLocks noGrp="1"/>
          </p:cNvSpPr>
          <p:nvPr>
            <p:ph type="sldNum" sz="quarter" idx="5"/>
          </p:nvPr>
        </p:nvSpPr>
        <p:spPr>
          <a:noFill/>
        </p:spPr>
        <p:txBody>
          <a:bodyPr/>
          <a:lstStyle/>
          <a:p>
            <a:fld id="{5919CE8B-17C6-40F4-9B4A-DA9FB8C1F614}" type="slidenum">
              <a:rPr lang="en-US" smtClean="0">
                <a:latin typeface="Arial" pitchFamily="34" charset="0"/>
              </a:rPr>
              <a:pPr/>
              <a:t>16</a:t>
            </a:fld>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63A5F66-6573-4352-86CD-DD9EB8140D1C}" type="slidenum">
              <a:rPr lang="en-US" smtClean="0">
                <a:latin typeface="Arial" pitchFamily="34" charset="0"/>
              </a:rPr>
              <a:pPr/>
              <a:t>17</a:t>
            </a:fld>
            <a:endParaRPr lang="en-US" smtClean="0">
              <a:latin typeface="Arial" pitchFamily="34" charset="0"/>
            </a:endParaRPr>
          </a:p>
        </p:txBody>
      </p:sp>
      <p:sp>
        <p:nvSpPr>
          <p:cNvPr id="60419" name="Rectangle 2"/>
          <p:cNvSpPr>
            <a:spLocks noGrp="1" noRot="1" noChangeAspect="1" noChangeArrowheads="1" noTextEdit="1"/>
          </p:cNvSpPr>
          <p:nvPr>
            <p:ph type="sldImg"/>
          </p:nvPr>
        </p:nvSpPr>
        <p:spPr>
          <a:xfrm>
            <a:off x="1143000" y="630238"/>
            <a:ext cx="4572000" cy="3429000"/>
          </a:xfrm>
          <a:ln/>
        </p:spPr>
      </p:sp>
      <p:sp>
        <p:nvSpPr>
          <p:cNvPr id="60420" name="Rectangle 3"/>
          <p:cNvSpPr>
            <a:spLocks noGrp="1" noChangeArrowheads="1"/>
          </p:cNvSpPr>
          <p:nvPr>
            <p:ph type="body" idx="1"/>
          </p:nvPr>
        </p:nvSpPr>
        <p:spPr>
          <a:xfrm>
            <a:off x="315913" y="4225925"/>
            <a:ext cx="6281737" cy="4446588"/>
          </a:xfrm>
          <a:noFill/>
          <a:ln/>
        </p:spPr>
        <p:txBody>
          <a:bodyPr/>
          <a:lstStyle/>
          <a:p>
            <a:pPr eaLnBrk="1" hangingPunct="1"/>
            <a:r>
              <a:rPr lang="en-GB" smtClean="0">
                <a:latin typeface="Arial" pitchFamily="34" charset="0"/>
              </a:rPr>
              <a:t>Welcome to this introduction to the global Institutional Profiles project. This short presentation will explain the basics of how the project is structured and overview of the some of the services that are possible with this rich source of data.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r>
              <a:rPr lang="en-GB" smtClean="0">
                <a:latin typeface="Arial" pitchFamily="34" charset="0"/>
              </a:rPr>
              <a:t>The global Institutional Profiles project is an initiative to collect factual data about academic institutions in all regions for the purposes of creating informative profiles of their activities.</a:t>
            </a:r>
          </a:p>
          <a:p>
            <a:pPr eaLnBrk="1" hangingPunct="1"/>
            <a:endParaRPr lang="en-GB" smtClean="0">
              <a:latin typeface="Arial" pitchFamily="34" charset="0"/>
            </a:endParaRPr>
          </a:p>
          <a:p>
            <a:pPr eaLnBrk="1" hangingPunct="1"/>
            <a:r>
              <a:rPr lang="en-GB" smtClean="0">
                <a:latin typeface="Arial" pitchFamily="34" charset="0"/>
              </a:rPr>
              <a:t>The objective is to profile around 1,000 of the leading academic institutions. </a:t>
            </a:r>
          </a:p>
          <a:p>
            <a:pPr eaLnBrk="1" hangingPunct="1"/>
            <a:endParaRPr lang="en-GB" smtClean="0">
              <a:latin typeface="Arial" pitchFamily="34" charset="0"/>
            </a:endParaRPr>
          </a:p>
          <a:p>
            <a:pPr eaLnBrk="1" hangingPunct="1"/>
            <a:r>
              <a:rPr lang="en-GB" smtClean="0">
                <a:latin typeface="Arial" pitchFamily="34" charset="0"/>
              </a:rPr>
              <a:t>The first use of the data was to inform the Times Higher Education World University Rankings. Which was published, with positive feedback from the community, in September 2010. Future World University Rankings and other comparisons by Times Higher Educations will also rely on the profiles data. </a:t>
            </a:r>
          </a:p>
          <a:p>
            <a:pPr eaLnBrk="1" hangingPunct="1"/>
            <a:endParaRPr lang="en-GB" smtClean="0">
              <a:latin typeface="Arial" pitchFamily="34" charset="0"/>
            </a:endParaRPr>
          </a:p>
          <a:p>
            <a:pPr eaLnBrk="1" hangingPunct="1"/>
            <a:r>
              <a:rPr lang="en-GB" smtClean="0">
                <a:latin typeface="Arial" pitchFamily="34" charset="0"/>
              </a:rPr>
              <a:t>However the rich, comprehensive and robust data in the Institutional Profiles can be utilized in a variety of ways to support institutional comparison and decision making. Thomson Reuters will make the data available in a new product providing access to Institutional Profiles’ data alongside innovative analyses and interpretation.</a:t>
            </a:r>
          </a:p>
          <a:p>
            <a:pPr eaLnBrk="1" hangingPunct="1"/>
            <a:endParaRPr lang="en-GB" smtClean="0">
              <a:latin typeface="Arial" pitchFamily="34" charset="0"/>
            </a:endParaRPr>
          </a:p>
        </p:txBody>
      </p:sp>
      <p:sp>
        <p:nvSpPr>
          <p:cNvPr id="33796" name="Slide Number Placeholder 3"/>
          <p:cNvSpPr>
            <a:spLocks noGrp="1"/>
          </p:cNvSpPr>
          <p:nvPr>
            <p:ph type="sldNum" sz="quarter" idx="5"/>
          </p:nvPr>
        </p:nvSpPr>
        <p:spPr>
          <a:noFill/>
        </p:spPr>
        <p:txBody>
          <a:bodyPr/>
          <a:lstStyle/>
          <a:p>
            <a:fld id="{12579C53-370C-46EE-A2B1-7B2BB59BA044}" type="slidenum">
              <a:rPr lang="en-US" smtClean="0">
                <a:latin typeface="Arial" pitchFamily="34" charset="0"/>
              </a:rPr>
              <a:pPr/>
              <a:t>2</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GB" smtClean="0">
                <a:latin typeface="Arial" pitchFamily="34" charset="0"/>
              </a:rPr>
              <a:t>There are three main sources of data that feed into the profiles:</a:t>
            </a:r>
          </a:p>
          <a:p>
            <a:pPr>
              <a:buFontTx/>
              <a:buChar char="-"/>
            </a:pPr>
            <a:r>
              <a:rPr lang="en-GB" smtClean="0">
                <a:latin typeface="Arial" pitchFamily="34" charset="0"/>
              </a:rPr>
              <a:t>Results of the annual academic reputation survey</a:t>
            </a:r>
          </a:p>
          <a:p>
            <a:pPr>
              <a:buFontTx/>
              <a:buChar char="-"/>
            </a:pPr>
            <a:r>
              <a:rPr lang="en-GB" smtClean="0">
                <a:latin typeface="Arial" pitchFamily="34" charset="0"/>
              </a:rPr>
              <a:t>Data provided by the institutions themselves on staff, students, funding etc. </a:t>
            </a:r>
          </a:p>
          <a:p>
            <a:pPr>
              <a:buFontTx/>
              <a:buChar char="-"/>
            </a:pPr>
            <a:r>
              <a:rPr lang="en-GB" smtClean="0">
                <a:latin typeface="Arial" pitchFamily="34" charset="0"/>
              </a:rPr>
              <a:t>Bibliometric data based on the publications and citations of the journal articles of the institution</a:t>
            </a:r>
          </a:p>
        </p:txBody>
      </p:sp>
      <p:sp>
        <p:nvSpPr>
          <p:cNvPr id="34820" name="Slide Number Placeholder 3"/>
          <p:cNvSpPr>
            <a:spLocks noGrp="1"/>
          </p:cNvSpPr>
          <p:nvPr>
            <p:ph type="sldNum" sz="quarter" idx="5"/>
          </p:nvPr>
        </p:nvSpPr>
        <p:spPr>
          <a:noFill/>
        </p:spPr>
        <p:txBody>
          <a:bodyPr/>
          <a:lstStyle/>
          <a:p>
            <a:fld id="{46A49963-0FF3-42E6-A0D3-053FAF7E11D6}" type="slidenum">
              <a:rPr lang="en-US" smtClean="0">
                <a:latin typeface="Arial" pitchFamily="34" charset="0"/>
              </a:rPr>
              <a:pPr/>
              <a:t>3</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r>
              <a:rPr lang="en-GB" smtClean="0">
                <a:latin typeface="Arial" pitchFamily="34" charset="0"/>
              </a:rPr>
              <a:t>One of the major components of the profiles project is the annual academic reputation survey.</a:t>
            </a:r>
          </a:p>
          <a:p>
            <a:pPr eaLnBrk="1" hangingPunct="1"/>
            <a:r>
              <a:rPr lang="en-GB" smtClean="0">
                <a:latin typeface="Arial" pitchFamily="34" charset="0"/>
              </a:rPr>
              <a:t>Annually we conduct a survey of academics and researchers and asked them to provide feedback about what they consider to be the best institutions globally within their subject area. </a:t>
            </a:r>
          </a:p>
          <a:p>
            <a:pPr eaLnBrk="1" hangingPunct="1"/>
            <a:endParaRPr lang="en-GB" smtClean="0">
              <a:latin typeface="Arial" pitchFamily="34" charset="0"/>
            </a:endParaRPr>
          </a:p>
          <a:p>
            <a:pPr eaLnBrk="1" hangingPunct="1"/>
            <a:r>
              <a:rPr lang="en-GB" smtClean="0">
                <a:latin typeface="Arial" pitchFamily="34" charset="0"/>
              </a:rPr>
              <a:t>The survey makes a clear distinction between reputation for research and for teaching. </a:t>
            </a:r>
          </a:p>
          <a:p>
            <a:pPr eaLnBrk="1" hangingPunct="1"/>
            <a:endParaRPr lang="en-GB" smtClean="0">
              <a:latin typeface="Arial" pitchFamily="34" charset="0"/>
            </a:endParaRPr>
          </a:p>
          <a:p>
            <a:pPr eaLnBrk="1" hangingPunct="1"/>
            <a:r>
              <a:rPr lang="en-GB" smtClean="0">
                <a:latin typeface="Arial" pitchFamily="34" charset="0"/>
              </a:rPr>
              <a:t>The survey is by invitation only to prevent institutions from manipulating the results.</a:t>
            </a:r>
          </a:p>
          <a:p>
            <a:pPr eaLnBrk="1" hangingPunct="1"/>
            <a:endParaRPr lang="en-GB" smtClean="0">
              <a:latin typeface="Arial" pitchFamily="34" charset="0"/>
            </a:endParaRPr>
          </a:p>
          <a:p>
            <a:pPr eaLnBrk="1" hangingPunct="1"/>
            <a:r>
              <a:rPr lang="en-GB" smtClean="0">
                <a:latin typeface="Arial" pitchFamily="34" charset="0"/>
              </a:rPr>
              <a:t>The invitations are structured to give a fair balance of different geographic regions and subjects. Additionally, the survey was translated into multiple languages to overcome English language bias. However, even with these efforts to overcome regional bias there are still variations in response rate and post survey results were modified to overcome bias.</a:t>
            </a:r>
          </a:p>
          <a:p>
            <a:pPr eaLnBrk="1" hangingPunct="1"/>
            <a:r>
              <a:rPr lang="en-GB" smtClean="0">
                <a:latin typeface="Arial" pitchFamily="34" charset="0"/>
              </a:rPr>
              <a:t>  </a:t>
            </a:r>
          </a:p>
          <a:p>
            <a:pPr eaLnBrk="1" hangingPunct="1"/>
            <a:endParaRPr lang="en-GB" smtClean="0">
              <a:latin typeface="Arial" pitchFamily="34" charset="0"/>
            </a:endParaRPr>
          </a:p>
        </p:txBody>
      </p:sp>
      <p:sp>
        <p:nvSpPr>
          <p:cNvPr id="35844" name="Slide Number Placeholder 3"/>
          <p:cNvSpPr>
            <a:spLocks noGrp="1"/>
          </p:cNvSpPr>
          <p:nvPr>
            <p:ph type="sldNum" sz="quarter" idx="5"/>
          </p:nvPr>
        </p:nvSpPr>
        <p:spPr>
          <a:noFill/>
        </p:spPr>
        <p:txBody>
          <a:bodyPr/>
          <a:lstStyle/>
          <a:p>
            <a:fld id="{A73B8624-C081-4FE2-981A-D4B70D440797}" type="slidenum">
              <a:rPr lang="en-US" smtClean="0">
                <a:latin typeface="Arial" pitchFamily="34" charset="0"/>
              </a:rPr>
              <a:pPr/>
              <a:t>4</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GB" dirty="0" smtClean="0"/>
              <a:t>The second major source of data is factual data from the institutions themselves. We have the support from the highest level at each of the participating institutions. </a:t>
            </a:r>
          </a:p>
          <a:p>
            <a:pPr>
              <a:defRPr/>
            </a:pPr>
            <a:endParaRPr lang="en-GB" dirty="0" smtClean="0"/>
          </a:p>
          <a:p>
            <a:pPr eaLnBrk="1" hangingPunct="1">
              <a:defRPr/>
            </a:pPr>
            <a:r>
              <a:rPr lang="en-GB" dirty="0" smtClean="0"/>
              <a:t>Thomson Reuters has made considerable efforts to collect high quality, comparable data with a minimum work burden for the participating institutions. </a:t>
            </a:r>
          </a:p>
          <a:p>
            <a:pPr lvl="1" eaLnBrk="1" hangingPunct="1">
              <a:defRPr/>
            </a:pPr>
            <a:r>
              <a:rPr lang="en-GB" dirty="0" smtClean="0"/>
              <a:t>Use existing data sources when available – for example we used the UK Higher Education Statistics Agency data pre-fill the profiles. So that the institutions have to simply validate the data. </a:t>
            </a:r>
          </a:p>
          <a:p>
            <a:pPr lvl="1" eaLnBrk="1" hangingPunct="1">
              <a:defRPr/>
            </a:pPr>
            <a:r>
              <a:rPr lang="en-GB" dirty="0" smtClean="0"/>
              <a:t>Common data definitions for all institutions  - this is the first time that this type of data has been collected on a global scale using a single set of definitions. The definitions are based on existing international standards for statistical reporting of education and research from UNESCO  and OECD. </a:t>
            </a:r>
            <a:br>
              <a:rPr lang="en-GB" dirty="0" smtClean="0"/>
            </a:br>
            <a:r>
              <a:rPr lang="en-GB" dirty="0" smtClean="0"/>
              <a:t>To develop and fine tune the definitions we worked closely with our external advisory board. </a:t>
            </a:r>
          </a:p>
          <a:p>
            <a:pPr lvl="1" eaLnBrk="1" hangingPunct="1">
              <a:defRPr/>
            </a:pPr>
            <a:r>
              <a:rPr lang="en-GB" dirty="0" smtClean="0"/>
              <a:t>Strong support structure, detailed documentation, tutorials and webinars etc. – for example in 2010 we ran a series of 15 webinars with several hundred attendees. We also have a team of dedicated data editors, based in region, to answer questions and help participating institutions. </a:t>
            </a:r>
          </a:p>
          <a:p>
            <a:pPr lvl="1" eaLnBrk="1" hangingPunct="1">
              <a:defRPr/>
            </a:pPr>
            <a:endParaRPr lang="en-GB" dirty="0" smtClean="0"/>
          </a:p>
          <a:p>
            <a:pPr eaLnBrk="1" hangingPunct="1">
              <a:defRPr/>
            </a:pPr>
            <a:r>
              <a:rPr lang="en-GB" dirty="0" smtClean="0"/>
              <a:t>Data validation is very important to us. Validation is done primarily by comparing institutions data submissions to publicly available sources of data such as government reports. We also apply logical validation processes (for example checking to make sure that the number of international students does not exceed the number of students) and outlier identification algorithms. </a:t>
            </a:r>
          </a:p>
          <a:p>
            <a:pPr eaLnBrk="1" hangingPunct="1">
              <a:defRPr/>
            </a:pPr>
            <a:endParaRPr lang="en-GB" dirty="0" smtClean="0"/>
          </a:p>
          <a:p>
            <a:pPr eaLnBrk="1" hangingPunct="1">
              <a:defRPr/>
            </a:pPr>
            <a:endParaRPr lang="en-GB" sz="1800" dirty="0" smtClean="0"/>
          </a:p>
          <a:p>
            <a:pPr eaLnBrk="1" hangingPunct="1">
              <a:defRPr/>
            </a:pPr>
            <a:endParaRPr lang="en-GB" sz="1800" dirty="0" smtClean="0"/>
          </a:p>
        </p:txBody>
      </p:sp>
      <p:sp>
        <p:nvSpPr>
          <p:cNvPr id="36868" name="Slide Number Placeholder 3"/>
          <p:cNvSpPr>
            <a:spLocks noGrp="1"/>
          </p:cNvSpPr>
          <p:nvPr>
            <p:ph type="sldNum" sz="quarter" idx="5"/>
          </p:nvPr>
        </p:nvSpPr>
        <p:spPr>
          <a:noFill/>
        </p:spPr>
        <p:txBody>
          <a:bodyPr/>
          <a:lstStyle/>
          <a:p>
            <a:fld id="{BFE1F1C2-5005-4E5C-9645-4292F771AE28}" type="slidenum">
              <a:rPr lang="en-US" smtClean="0">
                <a:latin typeface="Arial" pitchFamily="34" charset="0"/>
              </a:rPr>
              <a:pPr/>
              <a:t>5</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GB" smtClean="0">
                <a:latin typeface="Arial" pitchFamily="34" charset="0"/>
              </a:rPr>
              <a:t>The third component of data, bibliometric data, relies on the publications authored by the academics and researchers of the institution. The data is sourced from the Thomson Reuters Web of Science, considered the gold standard by many evaluation bodies globally. </a:t>
            </a:r>
          </a:p>
          <a:p>
            <a:endParaRPr lang="en-GB" smtClean="0">
              <a:latin typeface="Arial" pitchFamily="34" charset="0"/>
            </a:endParaRPr>
          </a:p>
          <a:p>
            <a:r>
              <a:rPr lang="en-GB" smtClean="0">
                <a:latin typeface="Arial" pitchFamily="34" charset="0"/>
              </a:rPr>
              <a:t>Many potential indicators can be generated from this data, such as the total number of papers per subject or the citations per paper. </a:t>
            </a:r>
          </a:p>
          <a:p>
            <a:endParaRPr lang="en-GB" smtClean="0">
              <a:latin typeface="Arial" pitchFamily="34" charset="0"/>
            </a:endParaRPr>
          </a:p>
          <a:p>
            <a:r>
              <a:rPr lang="en-GB" smtClean="0">
                <a:latin typeface="Arial" pitchFamily="34" charset="0"/>
              </a:rPr>
              <a:t>However, combining bibliometric data and data provided by the institutions can create new and unique indicators of performance, for example papers per research dollar spent as a measure of research effectiveness. </a:t>
            </a:r>
          </a:p>
        </p:txBody>
      </p:sp>
      <p:sp>
        <p:nvSpPr>
          <p:cNvPr id="38916" name="Slide Number Placeholder 3"/>
          <p:cNvSpPr>
            <a:spLocks noGrp="1"/>
          </p:cNvSpPr>
          <p:nvPr>
            <p:ph type="sldNum" sz="quarter" idx="5"/>
          </p:nvPr>
        </p:nvSpPr>
        <p:spPr>
          <a:noFill/>
        </p:spPr>
        <p:txBody>
          <a:bodyPr/>
          <a:lstStyle/>
          <a:p>
            <a:fld id="{87E0E3F5-D1A1-45E0-B6A6-CA9FA8AD5630}" type="slidenum">
              <a:rPr lang="en-US" smtClean="0">
                <a:latin typeface="Arial" pitchFamily="34" charset="0"/>
              </a:rPr>
              <a:pPr/>
              <a:t>6</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eaLnBrk="1" hangingPunct="1">
              <a:defRPr/>
            </a:pPr>
            <a:r>
              <a:rPr lang="en-GB" dirty="0" smtClean="0"/>
              <a:t>Data on its own is difficult to understand. Without understanding of the landscape in which the data sits a single value is a relatively meaningless number. By analyzing and interpreting the data we can turn data and information into meaningful knowledge about institutional performance</a:t>
            </a:r>
          </a:p>
          <a:p>
            <a:pPr eaLnBrk="1" hangingPunct="1">
              <a:defRPr/>
            </a:pPr>
            <a:endParaRPr lang="en-GB" dirty="0" smtClean="0"/>
          </a:p>
          <a:p>
            <a:pPr eaLnBrk="1" hangingPunct="1">
              <a:defRPr/>
            </a:pPr>
            <a:r>
              <a:rPr lang="en-GB" dirty="0" smtClean="0"/>
              <a:t>Some data needs to be modified for comparability. For example funding data is modified, not just to overcome differences in currency exchange rates but also to overcome differences in the costs of living in difference countries. </a:t>
            </a:r>
          </a:p>
          <a:p>
            <a:pPr eaLnBrk="1" hangingPunct="1">
              <a:defRPr/>
            </a:pPr>
            <a:endParaRPr lang="en-GB" dirty="0" smtClean="0"/>
          </a:p>
          <a:p>
            <a:pPr eaLnBrk="1" hangingPunct="1">
              <a:defRPr/>
            </a:pPr>
            <a:r>
              <a:rPr lang="en-GB" dirty="0" smtClean="0"/>
              <a:t>Benchmarking and normalization to used to understand the relative performance. We do this by comparing the data of one institution to the average of all institutions, in this way we can determine if a particular value is average, above average or outstanding.    </a:t>
            </a:r>
          </a:p>
          <a:p>
            <a:pPr eaLnBrk="1" hangingPunct="1">
              <a:defRPr/>
            </a:pPr>
            <a:endParaRPr lang="en-GB" dirty="0" smtClean="0"/>
          </a:p>
          <a:p>
            <a:pPr eaLnBrk="1" hangingPunct="1">
              <a:defRPr/>
            </a:pPr>
            <a:r>
              <a:rPr lang="en-GB" dirty="0" smtClean="0"/>
              <a:t>There are also fundamental differences in the characteristics of data for difference disciplines. For example, funding in the medical sciences will typically be higher than for the social sciences reflecting the higher costs of infrastructure that are required. There are also significant differences with regards to publication and citation trends in difference subjects. </a:t>
            </a:r>
          </a:p>
          <a:p>
            <a:pPr eaLnBrk="1" hangingPunct="1">
              <a:defRPr/>
            </a:pPr>
            <a:endParaRPr lang="en-GB" dirty="0" smtClean="0"/>
          </a:p>
          <a:p>
            <a:pPr eaLnBrk="1" hangingPunct="1">
              <a:defRPr/>
            </a:pPr>
            <a:r>
              <a:rPr lang="en-GB" dirty="0" smtClean="0"/>
              <a:t>By benchmarking data within it’s discipline the data becomes much more meaningful, and it is a unique aspect of the Institutional Profiles project that the same subject classification is used across all the different data types. This type of benchmarking and normalization is essential to make comparisons between universities that have a different subject focus. </a:t>
            </a:r>
          </a:p>
          <a:p>
            <a:pPr eaLnBrk="1" hangingPunct="1">
              <a:defRPr/>
            </a:pPr>
            <a:endParaRPr lang="en-GB" dirty="0" smtClean="0"/>
          </a:p>
          <a:p>
            <a:pPr eaLnBrk="1" hangingPunct="1">
              <a:defRPr/>
            </a:pPr>
            <a:r>
              <a:rPr lang="en-GB" dirty="0" smtClean="0"/>
              <a:t>Data is also generated to help understand where a university fits in the distribution of all institutions.</a:t>
            </a:r>
            <a:endParaRPr lang="en-GB" dirty="0"/>
          </a:p>
        </p:txBody>
      </p:sp>
      <p:sp>
        <p:nvSpPr>
          <p:cNvPr id="39940" name="Slide Number Placeholder 3"/>
          <p:cNvSpPr>
            <a:spLocks noGrp="1"/>
          </p:cNvSpPr>
          <p:nvPr>
            <p:ph type="sldNum" sz="quarter" idx="5"/>
          </p:nvPr>
        </p:nvSpPr>
        <p:spPr>
          <a:noFill/>
        </p:spPr>
        <p:txBody>
          <a:bodyPr/>
          <a:lstStyle/>
          <a:p>
            <a:fld id="{B394BDA6-8F89-49BA-B662-2B7C347C10BA}" type="slidenum">
              <a:rPr lang="en-US" smtClean="0">
                <a:latin typeface="Arial" pitchFamily="34" charset="0"/>
              </a:rPr>
              <a:pPr/>
              <a:t>7</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5ACCB4E-038F-439E-919E-62F50E2383ED}" type="slidenum">
              <a:rPr lang="en-US" smtClean="0">
                <a:latin typeface="Arial" pitchFamily="34" charset="0"/>
              </a:rPr>
              <a:pPr/>
              <a:t>8</a:t>
            </a:fld>
            <a:endParaRPr lang="en-US" smtClean="0">
              <a:latin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GB" smtClean="0">
                <a:latin typeface="Arial" pitchFamily="34" charset="0"/>
              </a:rPr>
              <a:t>Here it is. The final methodology for 2010-11.</a:t>
            </a:r>
          </a:p>
          <a:p>
            <a:pPr eaLnBrk="1" hangingPunct="1"/>
            <a:endParaRPr lang="en-GB" smtClean="0">
              <a:latin typeface="Arial" pitchFamily="34" charset="0"/>
            </a:endParaRPr>
          </a:p>
          <a:p>
            <a:pPr eaLnBrk="1" hangingPunct="1"/>
            <a:r>
              <a:rPr lang="en-GB" smtClean="0">
                <a:latin typeface="Arial" pitchFamily="34" charset="0"/>
              </a:rPr>
              <a:t>13 indicators, across five broad areas of a university’s activity, covering the three core missions of every university: Teaching, research and knowledge transfer.</a:t>
            </a:r>
          </a:p>
          <a:p>
            <a:pPr eaLnBrk="1" hangingPunct="1"/>
            <a:endParaRPr lang="en-GB" smtClean="0">
              <a:latin typeface="Arial" pitchFamily="34" charset="0"/>
            </a:endParaRPr>
          </a:p>
          <a:p>
            <a:pPr eaLnBrk="1" hangingPunct="1"/>
            <a:r>
              <a:rPr lang="en-GB" smtClean="0">
                <a:latin typeface="Arial" pitchFamily="34" charset="0"/>
              </a:rPr>
              <a:t>New teaching section – proxies, but help us get a sense of the learning environment. 30 per cent. No real measures of teaching quality! AHELO perhaps in future.</a:t>
            </a:r>
          </a:p>
          <a:p>
            <a:pPr eaLnBrk="1" hangingPunct="1"/>
            <a:endParaRPr lang="en-GB" smtClean="0">
              <a:latin typeface="Arial" pitchFamily="34" charset="0"/>
            </a:endParaRPr>
          </a:p>
          <a:p>
            <a:pPr eaLnBrk="1" hangingPunct="1"/>
            <a:r>
              <a:rPr lang="en-GB" smtClean="0">
                <a:latin typeface="Arial" pitchFamily="34" charset="0"/>
              </a:rPr>
              <a:t>Reputation reduced to 35 per cent. Down from 50 per cent in old system.</a:t>
            </a:r>
          </a:p>
          <a:p>
            <a:pPr eaLnBrk="1" hangingPunct="1"/>
            <a:endParaRPr lang="en-GB" smtClean="0">
              <a:latin typeface="Arial" pitchFamily="34" charset="0"/>
            </a:endParaRPr>
          </a:p>
          <a:p>
            <a:pPr eaLnBrk="1" hangingPunct="1"/>
            <a:r>
              <a:rPr lang="en-GB" smtClean="0">
                <a:latin typeface="Arial" pitchFamily="34" charset="0"/>
              </a:rPr>
              <a:t>New income measures – no more than 10 per cent. Research 60 per cent.</a:t>
            </a:r>
          </a:p>
          <a:p>
            <a:pPr eaLnBrk="1" hangingPunct="1"/>
            <a:endParaRPr lang="en-GB" smtClean="0">
              <a:latin typeface="Arial" pitchFamily="34" charset="0"/>
            </a:endParaRPr>
          </a:p>
          <a:p>
            <a:pPr eaLnBrk="1" hangingPunct="1"/>
            <a:r>
              <a:rPr lang="en-GB" smtClean="0">
                <a:latin typeface="Arial" pitchFamily="34" charset="0"/>
              </a:rPr>
              <a:t>We are very proud of it, but we also know it is a work in progress.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GB" smtClean="0">
                <a:latin typeface="Arial" pitchFamily="34" charset="0"/>
              </a:rPr>
              <a:t>Data is MIT. </a:t>
            </a:r>
          </a:p>
        </p:txBody>
      </p:sp>
      <p:sp>
        <p:nvSpPr>
          <p:cNvPr id="41988" name="Slide Number Placeholder 3"/>
          <p:cNvSpPr>
            <a:spLocks noGrp="1"/>
          </p:cNvSpPr>
          <p:nvPr>
            <p:ph type="sldNum" sz="quarter" idx="5"/>
          </p:nvPr>
        </p:nvSpPr>
        <p:spPr>
          <a:noFill/>
        </p:spPr>
        <p:txBody>
          <a:bodyPr/>
          <a:lstStyle/>
          <a:p>
            <a:fld id="{65CE2FA8-BA67-4563-9F74-5551EE9CB601}" type="slidenum">
              <a:rPr lang="en-US" smtClean="0">
                <a:latin typeface="Arial" pitchFamily="34" charset="0"/>
              </a:rPr>
              <a:pPr/>
              <a:t>9</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tr_hrz_rgb_pos"/>
          <p:cNvPicPr>
            <a:picLocks noChangeAspect="1" noChangeArrowheads="1"/>
          </p:cNvPicPr>
          <p:nvPr/>
        </p:nvPicPr>
        <p:blipFill>
          <a:blip r:embed="rId2" cstate="print"/>
          <a:srcRect b="20689"/>
          <a:stretch>
            <a:fillRect/>
          </a:stretch>
        </p:blipFill>
        <p:spPr bwMode="auto">
          <a:xfrm>
            <a:off x="6048375" y="5976938"/>
            <a:ext cx="2733675" cy="696912"/>
          </a:xfrm>
          <a:prstGeom prst="rect">
            <a:avLst/>
          </a:prstGeom>
          <a:noFill/>
          <a:ln w="9525">
            <a:noFill/>
            <a:miter lim="800000"/>
            <a:headEnd/>
            <a:tailEnd/>
          </a:ln>
        </p:spPr>
      </p:pic>
      <p:pic>
        <p:nvPicPr>
          <p:cNvPr id="5" name="Picture 10" descr="42-15559892_72dpi"/>
          <p:cNvPicPr>
            <a:picLocks noChangeAspect="1" noChangeArrowheads="1"/>
          </p:cNvPicPr>
          <p:nvPr userDrawn="1"/>
        </p:nvPicPr>
        <p:blipFill>
          <a:blip r:embed="rId3" cstate="print"/>
          <a:srcRect l="12029" t="9714" r="-84" b="38530"/>
          <a:stretch>
            <a:fillRect/>
          </a:stretch>
        </p:blipFill>
        <p:spPr bwMode="auto">
          <a:xfrm>
            <a:off x="376238" y="219075"/>
            <a:ext cx="8389937" cy="3286125"/>
          </a:xfrm>
          <a:prstGeom prst="rect">
            <a:avLst/>
          </a:prstGeom>
          <a:noFill/>
          <a:ln w="9525">
            <a:noFill/>
            <a:miter lim="800000"/>
            <a:headEnd/>
            <a:tailEnd/>
          </a:ln>
        </p:spPr>
      </p:pic>
      <p:sp>
        <p:nvSpPr>
          <p:cNvPr id="16386" name="Rectangle 2"/>
          <p:cNvSpPr>
            <a:spLocks noGrp="1" noChangeArrowheads="1"/>
          </p:cNvSpPr>
          <p:nvPr>
            <p:ph type="ctrTitle"/>
          </p:nvPr>
        </p:nvSpPr>
        <p:spPr>
          <a:xfrm>
            <a:off x="361950" y="3448050"/>
            <a:ext cx="8382000" cy="819150"/>
          </a:xfrm>
        </p:spPr>
        <p:txBody>
          <a:bodyPr/>
          <a:lstStyle>
            <a:lvl1pPr>
              <a:defRPr sz="3200">
                <a:solidFill>
                  <a:srgbClr val="FF8000"/>
                </a:solidFill>
              </a:defRPr>
            </a:lvl1pPr>
          </a:lstStyle>
          <a:p>
            <a:r>
              <a:rPr lang="en-US"/>
              <a:t>Click to edit Master title style</a:t>
            </a:r>
          </a:p>
        </p:txBody>
      </p:sp>
      <p:sp>
        <p:nvSpPr>
          <p:cNvPr id="16387" name="Rectangle 3"/>
          <p:cNvSpPr>
            <a:spLocks noGrp="1" noChangeArrowheads="1"/>
          </p:cNvSpPr>
          <p:nvPr>
            <p:ph type="subTitle" idx="1"/>
          </p:nvPr>
        </p:nvSpPr>
        <p:spPr>
          <a:xfrm>
            <a:off x="361950" y="4435475"/>
            <a:ext cx="8382000" cy="1279525"/>
          </a:xfrm>
        </p:spPr>
        <p:txBody>
          <a:bodyPr rIns="0"/>
          <a:lstStyle>
            <a:lvl1pPr marL="0" indent="0">
              <a:lnSpc>
                <a:spcPct val="90000"/>
              </a:lnSpc>
              <a:spcBef>
                <a:spcPct val="0"/>
              </a:spcBef>
              <a:buFontTx/>
              <a:buNone/>
              <a:defRPr sz="1800">
                <a:solidFill>
                  <a:srgbClr val="4B4B4B"/>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AAAB37D-10E0-4A0F-A46E-BA75A10B9E9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0" y="506413"/>
            <a:ext cx="1841500" cy="55895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7575" y="506413"/>
            <a:ext cx="5375275"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A4C45847-A33F-4327-961D-14A4FBB5079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7575" y="304800"/>
            <a:ext cx="7369175" cy="836612"/>
          </a:xfr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200"/>
            </a:lvl1pPr>
            <a:lvl2pPr>
              <a:defRPr sz="2000"/>
            </a:lvl2pPr>
            <a:lvl3pPr>
              <a:defRPr sz="1600"/>
            </a:lvl3pPr>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04A5ABC0-2409-40BE-9A79-9C47D2B0D78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BB44A372-DC8F-4878-B857-DC771AB5FE7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7575" y="1525588"/>
            <a:ext cx="36083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8363" y="1525588"/>
            <a:ext cx="36083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8AF4E825-F8B7-48F0-A518-B1C7FCF9EF9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9E99D85C-F102-4A19-903B-5E39DCDFA50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05370622-5BBC-4AE4-915A-42FC444B37B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5FC054DE-B1B7-494D-A5D6-EF0F42C7255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83D09932-A10F-4A05-A631-A3C76384100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C63E42DC-AF4B-4410-9AAA-4113BA9E04B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36550" y="1530350"/>
            <a:ext cx="2162175" cy="457200"/>
          </a:xfrm>
          <a:prstGeom prst="rect">
            <a:avLst/>
          </a:prstGeom>
          <a:noFill/>
          <a:ln w="9525">
            <a:noFill/>
            <a:miter lim="800000"/>
            <a:headEnd/>
            <a:tailEnd/>
          </a:ln>
          <a:effectLst/>
        </p:spPr>
        <p:txBody>
          <a:bodyPr>
            <a:spAutoFit/>
          </a:bodyPr>
          <a:lstStyle/>
          <a:p>
            <a:pPr marL="228600" indent="-228600">
              <a:spcBef>
                <a:spcPct val="50000"/>
              </a:spcBef>
              <a:buClr>
                <a:schemeClr val="tx2"/>
              </a:buClr>
              <a:buFontTx/>
              <a:buChar char="•"/>
              <a:defRPr/>
            </a:pPr>
            <a:endParaRPr lang="en-US" sz="2400" dirty="0">
              <a:latin typeface="Arial" charset="0"/>
            </a:endParaRPr>
          </a:p>
        </p:txBody>
      </p:sp>
      <p:pic>
        <p:nvPicPr>
          <p:cNvPr id="2051" name="Picture 3" descr="TR_SlideLogo_BW600"/>
          <p:cNvPicPr>
            <a:picLocks noChangeAspect="1" noChangeArrowheads="1"/>
          </p:cNvPicPr>
          <p:nvPr/>
        </p:nvPicPr>
        <p:blipFill>
          <a:blip r:embed="rId13" cstate="print"/>
          <a:srcRect/>
          <a:stretch>
            <a:fillRect/>
          </a:stretch>
        </p:blipFill>
        <p:spPr bwMode="auto">
          <a:xfrm>
            <a:off x="371475" y="6323013"/>
            <a:ext cx="1652588" cy="536575"/>
          </a:xfrm>
          <a:prstGeom prst="rect">
            <a:avLst/>
          </a:prstGeom>
          <a:noFill/>
          <a:ln w="9525">
            <a:noFill/>
            <a:miter lim="800000"/>
            <a:headEnd/>
            <a:tailEnd/>
          </a:ln>
        </p:spPr>
      </p:pic>
      <p:sp>
        <p:nvSpPr>
          <p:cNvPr id="15364" name="Rectangle 4"/>
          <p:cNvSpPr>
            <a:spLocks noGrp="1" noChangeArrowheads="1"/>
          </p:cNvSpPr>
          <p:nvPr>
            <p:ph type="ftr" sz="quarter" idx="3"/>
          </p:nvPr>
        </p:nvSpPr>
        <p:spPr bwMode="auto">
          <a:xfrm>
            <a:off x="3124200"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900">
                <a:solidFill>
                  <a:schemeClr val="bg1"/>
                </a:solidFill>
                <a:latin typeface="Arial" charset="0"/>
              </a:defRPr>
            </a:lvl1pPr>
          </a:lstStyle>
          <a:p>
            <a:pPr>
              <a:defRPr/>
            </a:pPr>
            <a:endParaRPr lang="en-US"/>
          </a:p>
        </p:txBody>
      </p:sp>
      <p:sp>
        <p:nvSpPr>
          <p:cNvPr id="15365" name="Rectangle 5"/>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atin typeface="Arial" charset="0"/>
              </a:defRPr>
            </a:lvl1pPr>
          </a:lstStyle>
          <a:p>
            <a:pPr>
              <a:defRPr/>
            </a:pPr>
            <a:fld id="{BC0557C3-2969-4834-B5F3-74585884A672}" type="slidenum">
              <a:rPr lang="en-US"/>
              <a:pPr>
                <a:defRPr/>
              </a:pPr>
              <a:t>‹#›</a:t>
            </a:fld>
            <a:endParaRPr lang="en-US" dirty="0"/>
          </a:p>
        </p:txBody>
      </p:sp>
      <p:sp>
        <p:nvSpPr>
          <p:cNvPr id="2054" name="Rectangle 6"/>
          <p:cNvSpPr>
            <a:spLocks noGrp="1" noChangeArrowheads="1"/>
          </p:cNvSpPr>
          <p:nvPr>
            <p:ph type="title"/>
          </p:nvPr>
        </p:nvSpPr>
        <p:spPr bwMode="auto">
          <a:xfrm>
            <a:off x="917575" y="506413"/>
            <a:ext cx="736917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055" name="Rectangle 7"/>
          <p:cNvSpPr>
            <a:spLocks noGrp="1" noChangeArrowheads="1"/>
          </p:cNvSpPr>
          <p:nvPr>
            <p:ph type="body" idx="1"/>
          </p:nvPr>
        </p:nvSpPr>
        <p:spPr bwMode="auto">
          <a:xfrm>
            <a:off x="917575" y="1525588"/>
            <a:ext cx="736917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6" name="Picture 8" descr="slideMaster_Logo600"/>
          <p:cNvPicPr>
            <a:picLocks noChangeAspect="1" noChangeArrowheads="1"/>
          </p:cNvPicPr>
          <p:nvPr/>
        </p:nvPicPr>
        <p:blipFill>
          <a:blip r:embed="rId14" cstate="print"/>
          <a:srcRect/>
          <a:stretch>
            <a:fillRect/>
          </a:stretch>
        </p:blipFill>
        <p:spPr bwMode="hidden">
          <a:xfrm>
            <a:off x="371475" y="6323013"/>
            <a:ext cx="1644650" cy="528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48"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p:titleStyle>
    <p:bodyStyle>
      <a:lvl1pPr marL="228600" indent="-228600" algn="l" rtl="0" eaLnBrk="0" fontAlgn="base" hangingPunct="0">
        <a:spcBef>
          <a:spcPct val="50000"/>
        </a:spcBef>
        <a:spcAft>
          <a:spcPct val="0"/>
        </a:spcAft>
        <a:buClr>
          <a:schemeClr val="tx2"/>
        </a:buClr>
        <a:buChar char="•"/>
        <a:defRPr sz="2400">
          <a:solidFill>
            <a:schemeClr val="tx1"/>
          </a:solidFill>
          <a:latin typeface="+mn-lt"/>
          <a:ea typeface="+mn-ea"/>
          <a:cs typeface="+mn-cs"/>
        </a:defRPr>
      </a:lvl1pPr>
      <a:lvl2pPr marL="628650" indent="-285750" algn="l" rtl="0" eaLnBrk="0" fontAlgn="base" hangingPunct="0">
        <a:spcBef>
          <a:spcPct val="30000"/>
        </a:spcBef>
        <a:spcAft>
          <a:spcPct val="0"/>
        </a:spcAft>
        <a:buClr>
          <a:schemeClr val="tx2"/>
        </a:buClr>
        <a:buFont typeface="Arial" pitchFamily="34" charset="0"/>
        <a:buChar char="–"/>
        <a:defRPr sz="2000">
          <a:solidFill>
            <a:schemeClr val="tx1"/>
          </a:solidFill>
          <a:latin typeface="+mn-lt"/>
        </a:defRPr>
      </a:lvl2pPr>
      <a:lvl3pPr marL="914400" indent="-171450" algn="l" rtl="0" eaLnBrk="0" fontAlgn="base" hangingPunct="0">
        <a:spcBef>
          <a:spcPct val="25000"/>
        </a:spcBef>
        <a:spcAft>
          <a:spcPct val="0"/>
        </a:spcAft>
        <a:buClr>
          <a:schemeClr val="tx2"/>
        </a:buClr>
        <a:buChar char="•"/>
        <a:defRPr>
          <a:solidFill>
            <a:schemeClr val="tx1"/>
          </a:solidFill>
          <a:latin typeface="+mn-lt"/>
        </a:defRPr>
      </a:lvl3pPr>
      <a:lvl4pPr marL="1257300" indent="-228600" algn="l" rtl="0" eaLnBrk="0" fontAlgn="base" hangingPunct="0">
        <a:spcBef>
          <a:spcPct val="20000"/>
        </a:spcBef>
        <a:spcAft>
          <a:spcPct val="0"/>
        </a:spcAft>
        <a:buClr>
          <a:schemeClr val="tx2"/>
        </a:buClr>
        <a:buFont typeface="Arial" pitchFamily="34" charset="0"/>
        <a:buChar char="–"/>
        <a:defRPr sz="1600">
          <a:solidFill>
            <a:schemeClr val="tx1"/>
          </a:solidFill>
          <a:latin typeface="+mn-lt"/>
        </a:defRPr>
      </a:lvl4pPr>
      <a:lvl5pPr marL="1485900" indent="-114300" algn="l" rtl="0" eaLnBrk="0" fontAlgn="base" hangingPunct="0">
        <a:spcBef>
          <a:spcPct val="20000"/>
        </a:spcBef>
        <a:spcAft>
          <a:spcPct val="0"/>
        </a:spcAft>
        <a:buClr>
          <a:schemeClr val="tx2"/>
        </a:buClr>
        <a:buChar char="•"/>
        <a:defRPr sz="1400">
          <a:solidFill>
            <a:schemeClr val="tx1"/>
          </a:solidFill>
          <a:latin typeface="+mn-lt"/>
        </a:defRPr>
      </a:lvl5pPr>
      <a:lvl6pPr marL="1943100" indent="-114300" algn="l" rtl="0" fontAlgn="base">
        <a:spcBef>
          <a:spcPct val="20000"/>
        </a:spcBef>
        <a:spcAft>
          <a:spcPct val="0"/>
        </a:spcAft>
        <a:buClr>
          <a:schemeClr val="tx2"/>
        </a:buClr>
        <a:buChar char="•"/>
        <a:defRPr sz="1400">
          <a:solidFill>
            <a:schemeClr val="tx1"/>
          </a:solidFill>
          <a:latin typeface="+mn-lt"/>
        </a:defRPr>
      </a:lvl6pPr>
      <a:lvl7pPr marL="2400300" indent="-114300" algn="l" rtl="0" fontAlgn="base">
        <a:spcBef>
          <a:spcPct val="20000"/>
        </a:spcBef>
        <a:spcAft>
          <a:spcPct val="0"/>
        </a:spcAft>
        <a:buClr>
          <a:schemeClr val="tx2"/>
        </a:buClr>
        <a:buChar char="•"/>
        <a:defRPr sz="1400">
          <a:solidFill>
            <a:schemeClr val="tx1"/>
          </a:solidFill>
          <a:latin typeface="+mn-lt"/>
        </a:defRPr>
      </a:lvl7pPr>
      <a:lvl8pPr marL="2857500" indent="-114300" algn="l" rtl="0" fontAlgn="base">
        <a:spcBef>
          <a:spcPct val="20000"/>
        </a:spcBef>
        <a:spcAft>
          <a:spcPct val="0"/>
        </a:spcAft>
        <a:buClr>
          <a:schemeClr val="tx2"/>
        </a:buClr>
        <a:buChar char="•"/>
        <a:defRPr sz="1400">
          <a:solidFill>
            <a:schemeClr val="tx1"/>
          </a:solidFill>
          <a:latin typeface="+mn-lt"/>
        </a:defRPr>
      </a:lvl8pPr>
      <a:lvl9pPr marL="3314700" indent="-114300" algn="l" rtl="0" fontAlgn="base">
        <a:spcBef>
          <a:spcPct val="2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cience.thomsonreuters.com/globalprofilesproject/gpp-reputationa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1950" y="3752850"/>
            <a:ext cx="8382000" cy="819150"/>
          </a:xfrm>
        </p:spPr>
        <p:txBody>
          <a:bodyPr/>
          <a:lstStyle/>
          <a:p>
            <a:pPr eaLnBrk="1" hangingPunct="1">
              <a:defRPr/>
            </a:pPr>
            <a:r>
              <a:rPr lang="en-US" sz="3000" dirty="0" smtClean="0"/>
              <a:t>INCITES</a:t>
            </a:r>
            <a:r>
              <a:rPr lang="en-US" sz="2360" baseline="50000" dirty="0" smtClean="0"/>
              <a:t>TM</a:t>
            </a:r>
            <a:r>
              <a:rPr lang="en-US" sz="3000" dirty="0" smtClean="0"/>
              <a:t/>
            </a:r>
            <a:br>
              <a:rPr lang="en-US" sz="3000" dirty="0" smtClean="0"/>
            </a:br>
            <a:r>
              <a:rPr lang="en-US" sz="3000" dirty="0" smtClean="0"/>
              <a:t>INSTITUTIONAL PROFILES</a:t>
            </a:r>
          </a:p>
        </p:txBody>
      </p:sp>
      <p:sp>
        <p:nvSpPr>
          <p:cNvPr id="4099" name="Line 4"/>
          <p:cNvSpPr>
            <a:spLocks noChangeShapeType="1"/>
          </p:cNvSpPr>
          <p:nvPr/>
        </p:nvSpPr>
        <p:spPr bwMode="auto">
          <a:xfrm>
            <a:off x="381000" y="4724400"/>
            <a:ext cx="8410575" cy="0"/>
          </a:xfrm>
          <a:prstGeom prst="line">
            <a:avLst/>
          </a:prstGeom>
          <a:noFill/>
          <a:ln w="24130" cap="rnd">
            <a:solidFill>
              <a:schemeClr val="tx1"/>
            </a:solidFill>
            <a:prstDash val="sysDot"/>
            <a:round/>
            <a:headEnd/>
            <a:tailEnd/>
          </a:ln>
        </p:spPr>
        <p:txBody>
          <a:bodyPr/>
          <a:lstStyle/>
          <a:p>
            <a:endParaRPr lang="en-US"/>
          </a:p>
        </p:txBody>
      </p:sp>
      <p:sp>
        <p:nvSpPr>
          <p:cNvPr id="4" name="Rectangle 3"/>
          <p:cNvSpPr txBox="1">
            <a:spLocks noChangeArrowheads="1"/>
          </p:cNvSpPr>
          <p:nvPr/>
        </p:nvSpPr>
        <p:spPr bwMode="auto">
          <a:xfrm>
            <a:off x="533400" y="5105400"/>
            <a:ext cx="8226425" cy="1524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90000"/>
              </a:lnSpc>
              <a:spcBef>
                <a:spcPct val="0"/>
              </a:spcBef>
              <a:spcAft>
                <a:spcPct val="0"/>
              </a:spcAft>
              <a:buClr>
                <a:schemeClr val="tx2"/>
              </a:buClr>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David Horky</a:t>
            </a:r>
          </a:p>
          <a:p>
            <a:pPr marL="0" marR="0" lvl="0" indent="0" algn="r" defTabSz="914400" rtl="0" eaLnBrk="1" fontAlgn="base" latinLnBrk="0" hangingPunct="1">
              <a:lnSpc>
                <a:spcPct val="90000"/>
              </a:lnSpc>
              <a:spcBef>
                <a:spcPct val="0"/>
              </a:spcBef>
              <a:spcAft>
                <a:spcPct val="0"/>
              </a:spcAft>
              <a:buClr>
                <a:schemeClr val="tx2"/>
              </a:buClr>
              <a:buSzTx/>
              <a:buFontTx/>
              <a:buNone/>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Country Manager – Central &amp; Eastern Europe</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p>
          <a:p>
            <a:pPr marL="0" marR="0" lvl="0" indent="0" algn="r" defTabSz="914400" rtl="0" eaLnBrk="1" fontAlgn="base" latinLnBrk="0" hangingPunct="1">
              <a:lnSpc>
                <a:spcPct val="90000"/>
              </a:lnSpc>
              <a:spcBef>
                <a:spcPct val="0"/>
              </a:spcBef>
              <a:spcAft>
                <a:spcPct val="0"/>
              </a:spcAft>
              <a:buClr>
                <a:schemeClr val="tx2"/>
              </a:buClr>
              <a:buSzTx/>
              <a:buFontTx/>
              <a:buNone/>
              <a:tabLst/>
              <a:defRPr/>
            </a:pPr>
            <a:r>
              <a:rPr kumimoji="0" lang="en-US" sz="2000" b="0" i="0" u="none" strike="noStrike" kern="0" cap="none" spc="0" normalizeH="0" baseline="0" noProof="0" dirty="0" err="1" smtClean="0">
                <a:ln>
                  <a:noFill/>
                </a:ln>
                <a:solidFill>
                  <a:srgbClr val="0000FF"/>
                </a:solidFill>
                <a:effectLst/>
                <a:uLnTx/>
                <a:uFillTx/>
                <a:latin typeface="+mn-lt"/>
                <a:ea typeface="+mn-ea"/>
                <a:cs typeface="+mn-cs"/>
              </a:rPr>
              <a:t>david.horky</a:t>
            </a:r>
            <a:r>
              <a:rPr kumimoji="0" lang="en-US" sz="2000" b="0" i="0" u="none" strike="noStrike" kern="0" cap="none" spc="0" normalizeH="0" baseline="0" noProof="0" dirty="0" smtClean="0">
                <a:ln>
                  <a:noFill/>
                </a:ln>
                <a:solidFill>
                  <a:srgbClr val="0000FF"/>
                </a:solidFill>
                <a:effectLst/>
                <a:uLnTx/>
                <a:uFillTx/>
                <a:latin typeface="+mn-lt"/>
                <a:ea typeface="+mn-ea"/>
                <a:cs typeface="+mn-cs"/>
              </a:rPr>
              <a:t>@</a:t>
            </a:r>
            <a:r>
              <a:rPr kumimoji="0" lang="en-GB" sz="2000" b="0" i="0" u="none" strike="noStrike" kern="0" cap="none" spc="0" normalizeH="0" baseline="0" noProof="0" dirty="0" smtClean="0">
                <a:ln>
                  <a:noFill/>
                </a:ln>
                <a:solidFill>
                  <a:srgbClr val="0000FF"/>
                </a:solidFill>
                <a:effectLst/>
                <a:uLnTx/>
                <a:uFillTx/>
                <a:latin typeface="+mn-lt"/>
                <a:ea typeface="+mn-ea"/>
                <a:cs typeface="+mn-cs"/>
              </a:rPr>
              <a:t>thomsonreuters.com</a:t>
            </a:r>
          </a:p>
          <a:p>
            <a:pPr marL="0" marR="0" lvl="0" indent="0" algn="l" defTabSz="914400" rtl="0" eaLnBrk="1" fontAlgn="base" latinLnBrk="0" hangingPunct="1">
              <a:lnSpc>
                <a:spcPct val="90000"/>
              </a:lnSpc>
              <a:spcBef>
                <a:spcPct val="0"/>
              </a:spcBef>
              <a:spcAft>
                <a:spcPct val="0"/>
              </a:spcAft>
              <a:buClr>
                <a:schemeClr val="tx2"/>
              </a:buClr>
              <a:buSzTx/>
              <a:buFontTx/>
              <a:buNone/>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1" fontAlgn="base" latinLnBrk="0" hangingPunct="1">
              <a:lnSpc>
                <a:spcPct val="90000"/>
              </a:lnSpc>
              <a:spcBef>
                <a:spcPct val="0"/>
              </a:spcBef>
              <a:spcAft>
                <a:spcPct val="0"/>
              </a:spcAft>
              <a:buClr>
                <a:schemeClr val="tx2"/>
              </a:buClr>
              <a:buSzTx/>
              <a:buFontTx/>
              <a:buNone/>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90000"/>
              </a:lnSpc>
              <a:spcBef>
                <a:spcPct val="0"/>
              </a:spcBef>
              <a:spcAft>
                <a:spcPct val="0"/>
              </a:spcAft>
              <a:buClr>
                <a:schemeClr val="tx2"/>
              </a:buClr>
              <a:buSzTx/>
              <a:buFontTx/>
              <a:buNone/>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Rectangle 3"/>
          <p:cNvSpPr>
            <a:spLocks noGrp="1" noChangeArrowheads="1"/>
          </p:cNvSpPr>
          <p:nvPr>
            <p:ph type="subTitle" idx="1"/>
          </p:nvPr>
        </p:nvSpPr>
        <p:spPr>
          <a:xfrm>
            <a:off x="302170" y="4587875"/>
            <a:ext cx="8382000" cy="1279525"/>
          </a:xfrm>
        </p:spPr>
        <p:txBody>
          <a:bodyPr/>
          <a:lstStyle/>
          <a:p>
            <a:pPr eaLnBrk="1" hangingPunct="1"/>
            <a:endParaRPr lang="en-US" dirty="0" smtClean="0"/>
          </a:p>
          <a:p>
            <a:pPr eaLnBrk="1" hangingPunct="1"/>
            <a:r>
              <a:rPr lang="en-US" sz="2000" dirty="0" err="1" smtClean="0"/>
              <a:t>Informatio</a:t>
            </a:r>
            <a:r>
              <a:rPr lang="en-US" sz="2000" dirty="0" smtClean="0"/>
              <a:t> </a:t>
            </a:r>
            <a:r>
              <a:rPr lang="en-US" sz="2000" dirty="0" err="1" smtClean="0"/>
              <a:t>Scientifica</a:t>
            </a:r>
            <a:r>
              <a:rPr lang="en-US" sz="2000" dirty="0" smtClean="0"/>
              <a:t> / </a:t>
            </a:r>
            <a:r>
              <a:rPr lang="en-US" sz="2000" dirty="0" err="1" smtClean="0"/>
              <a:t>Informatio</a:t>
            </a:r>
            <a:r>
              <a:rPr lang="en-US" sz="2000" dirty="0" smtClean="0"/>
              <a:t> </a:t>
            </a:r>
            <a:r>
              <a:rPr lang="en-US" sz="2000" dirty="0" err="1" smtClean="0"/>
              <a:t>Medicata</a:t>
            </a:r>
            <a:endParaRPr lang="en-US" sz="2000" dirty="0" smtClean="0"/>
          </a:p>
          <a:p>
            <a:pPr eaLnBrk="1" hangingPunct="1"/>
            <a:r>
              <a:rPr lang="en-US" sz="2000" dirty="0" smtClean="0"/>
              <a:t>September </a:t>
            </a:r>
            <a:r>
              <a:rPr lang="en-US" sz="2000" dirty="0" smtClean="0"/>
              <a:t>2011</a:t>
            </a:r>
          </a:p>
        </p:txBody>
      </p:sp>
    </p:spTree>
  </p:cSld>
  <p:clrMapOvr>
    <a:masterClrMapping/>
  </p:clrMapOvr>
  <p:transition>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gray">
          <a:xfrm>
            <a:off x="219075" y="152400"/>
            <a:ext cx="8334375" cy="793750"/>
          </a:xfrm>
          <a:prstGeom prst="rect">
            <a:avLst/>
          </a:prstGeom>
          <a:noFill/>
          <a:ln w="9525">
            <a:noFill/>
            <a:miter lim="800000"/>
            <a:headEnd/>
            <a:tailEnd/>
          </a:ln>
        </p:spPr>
        <p:txBody>
          <a:bodyPr lIns="0" tIns="0" rIns="0" bIns="0"/>
          <a:lstStyle/>
          <a:p>
            <a:pPr>
              <a:defRPr/>
            </a:pPr>
            <a:r>
              <a:rPr lang="en-US" sz="2400" dirty="0">
                <a:solidFill>
                  <a:srgbClr val="FF8000"/>
                </a:solidFill>
                <a:latin typeface="+mj-lt"/>
              </a:rPr>
              <a:t>InCites – Institutional Profiles: </a:t>
            </a:r>
            <a:r>
              <a:rPr lang="en-US" sz="2400" i="1" u="sng" dirty="0">
                <a:solidFill>
                  <a:srgbClr val="FF8000"/>
                </a:solidFill>
                <a:latin typeface="+mj-lt"/>
              </a:rPr>
              <a:t>View</a:t>
            </a:r>
            <a:r>
              <a:rPr lang="en-US" sz="2400" i="1" dirty="0">
                <a:solidFill>
                  <a:srgbClr val="FF8000"/>
                </a:solidFill>
                <a:latin typeface="+mj-lt"/>
              </a:rPr>
              <a:t> an Institutional Profile</a:t>
            </a:r>
          </a:p>
        </p:txBody>
      </p:sp>
      <p:pic>
        <p:nvPicPr>
          <p:cNvPr id="13315" name="Picture 2" descr="viewprofilesmenu.jpg"/>
          <p:cNvPicPr>
            <a:picLocks noChangeAspect="1"/>
          </p:cNvPicPr>
          <p:nvPr/>
        </p:nvPicPr>
        <p:blipFill>
          <a:blip r:embed="rId3" cstate="print"/>
          <a:srcRect/>
          <a:stretch>
            <a:fillRect/>
          </a:stretch>
        </p:blipFill>
        <p:spPr bwMode="auto">
          <a:xfrm>
            <a:off x="152400" y="920750"/>
            <a:ext cx="8855075" cy="3984625"/>
          </a:xfrm>
          <a:prstGeom prst="rect">
            <a:avLst/>
          </a:prstGeom>
          <a:noFill/>
          <a:ln w="3175">
            <a:solidFill>
              <a:schemeClr val="tx1"/>
            </a:solidFill>
            <a:miter lim="800000"/>
            <a:headEnd/>
            <a:tailEnd/>
          </a:ln>
        </p:spPr>
      </p:pic>
      <p:sp>
        <p:nvSpPr>
          <p:cNvPr id="6" name="Rectangle 5"/>
          <p:cNvSpPr/>
          <p:nvPr/>
        </p:nvSpPr>
        <p:spPr>
          <a:xfrm>
            <a:off x="3048000" y="4578350"/>
            <a:ext cx="4648200" cy="908050"/>
          </a:xfrm>
          <a:prstGeom prst="rect">
            <a:avLst/>
          </a:prstGeom>
          <a:solidFill>
            <a:schemeClr val="tx1">
              <a:lumMod val="20000"/>
              <a:lumOff val="80000"/>
            </a:schemeClr>
          </a:solidFill>
          <a:ln>
            <a:solidFill>
              <a:schemeClr val="tx2"/>
            </a:solidFill>
          </a:ln>
        </p:spPr>
        <p:txBody>
          <a:bodyPr tIns="91440" bIns="91440">
            <a:spAutoFit/>
          </a:bodyPr>
          <a:lstStyle/>
          <a:p>
            <a:pPr algn="ctr">
              <a:defRPr/>
            </a:pPr>
            <a:r>
              <a:rPr lang="en-US" sz="1400" dirty="0">
                <a:latin typeface="Arial" charset="0"/>
              </a:rPr>
              <a:t>Viewing an Institutional Profile is a good intro to general information components as well as radar graphs.</a:t>
            </a:r>
          </a:p>
          <a:p>
            <a:pPr algn="ctr">
              <a:spcBef>
                <a:spcPts val="600"/>
              </a:spcBef>
              <a:defRPr/>
            </a:pPr>
            <a:r>
              <a:rPr lang="en-US" sz="1400" dirty="0">
                <a:latin typeface="Arial" charset="0"/>
              </a:rPr>
              <a:t>The menu is extremely simple, easy to use.</a:t>
            </a:r>
          </a:p>
        </p:txBody>
      </p:sp>
      <p:sp>
        <p:nvSpPr>
          <p:cNvPr id="10" name="Rounded Rectangle 9"/>
          <p:cNvSpPr/>
          <p:nvPr/>
        </p:nvSpPr>
        <p:spPr>
          <a:xfrm>
            <a:off x="457200" y="2444750"/>
            <a:ext cx="358140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152400" y="4502150"/>
            <a:ext cx="914400" cy="304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6400800" y="2597150"/>
            <a:ext cx="190500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7" descr="viewprofileImpCollLondon3.jpg"/>
          <p:cNvPicPr>
            <a:picLocks noChangeAspect="1"/>
          </p:cNvPicPr>
          <p:nvPr/>
        </p:nvPicPr>
        <p:blipFill>
          <a:blip r:embed="rId3" cstate="print"/>
          <a:srcRect l="1024" t="1907"/>
          <a:stretch>
            <a:fillRect/>
          </a:stretch>
        </p:blipFill>
        <p:spPr bwMode="auto">
          <a:xfrm>
            <a:off x="112713" y="692150"/>
            <a:ext cx="8040687" cy="4276725"/>
          </a:xfrm>
          <a:prstGeom prst="rect">
            <a:avLst/>
          </a:prstGeom>
          <a:noFill/>
          <a:ln w="9525">
            <a:noFill/>
            <a:miter lim="800000"/>
            <a:headEnd/>
            <a:tailEnd/>
          </a:ln>
        </p:spPr>
      </p:pic>
      <p:pic>
        <p:nvPicPr>
          <p:cNvPr id="15363" name="Picture 9" descr="viewprofileImpCollLondon.jpg"/>
          <p:cNvPicPr>
            <a:picLocks noChangeAspect="1"/>
          </p:cNvPicPr>
          <p:nvPr/>
        </p:nvPicPr>
        <p:blipFill>
          <a:blip r:embed="rId4" cstate="print"/>
          <a:srcRect t="4581" r="12894" b="35052"/>
          <a:stretch>
            <a:fillRect/>
          </a:stretch>
        </p:blipFill>
        <p:spPr bwMode="auto">
          <a:xfrm>
            <a:off x="5165725" y="3268663"/>
            <a:ext cx="3902075" cy="3513137"/>
          </a:xfrm>
          <a:prstGeom prst="rect">
            <a:avLst/>
          </a:prstGeom>
          <a:noFill/>
          <a:ln w="3175">
            <a:solidFill>
              <a:schemeClr val="tx1"/>
            </a:solidFill>
            <a:miter lim="800000"/>
            <a:headEnd/>
            <a:tailEnd/>
          </a:ln>
        </p:spPr>
      </p:pic>
      <p:sp>
        <p:nvSpPr>
          <p:cNvPr id="16" name="Rounded Rectangle 15"/>
          <p:cNvSpPr/>
          <p:nvPr/>
        </p:nvSpPr>
        <p:spPr>
          <a:xfrm>
            <a:off x="5257800" y="3581400"/>
            <a:ext cx="3581400" cy="1524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ounded Rectangle 16"/>
          <p:cNvSpPr/>
          <p:nvPr/>
        </p:nvSpPr>
        <p:spPr>
          <a:xfrm>
            <a:off x="228600" y="1828800"/>
            <a:ext cx="7162800" cy="533400"/>
          </a:xfrm>
          <a:prstGeom prst="roundRect">
            <a:avLst/>
          </a:prstGeom>
          <a:no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8" name="Straight Arrow Connector 17"/>
          <p:cNvCxnSpPr/>
          <p:nvPr/>
        </p:nvCxnSpPr>
        <p:spPr>
          <a:xfrm>
            <a:off x="304800" y="3884613"/>
            <a:ext cx="228600" cy="158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886200" y="3505200"/>
            <a:ext cx="228600" cy="15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304800" y="1447800"/>
            <a:ext cx="1676400" cy="304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ounded Rectangle 14"/>
          <p:cNvSpPr/>
          <p:nvPr/>
        </p:nvSpPr>
        <p:spPr>
          <a:xfrm>
            <a:off x="4267200" y="4114800"/>
            <a:ext cx="914400" cy="2286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itle 1"/>
          <p:cNvSpPr txBox="1">
            <a:spLocks/>
          </p:cNvSpPr>
          <p:nvPr/>
        </p:nvSpPr>
        <p:spPr bwMode="gray">
          <a:xfrm>
            <a:off x="219075" y="152400"/>
            <a:ext cx="8334375" cy="793750"/>
          </a:xfrm>
          <a:prstGeom prst="rect">
            <a:avLst/>
          </a:prstGeom>
          <a:noFill/>
          <a:ln w="9525">
            <a:noFill/>
            <a:miter lim="800000"/>
            <a:headEnd/>
            <a:tailEnd/>
          </a:ln>
        </p:spPr>
        <p:txBody>
          <a:bodyPr lIns="0" tIns="0" rIns="0" bIns="0"/>
          <a:lstStyle/>
          <a:p>
            <a:pPr>
              <a:defRPr/>
            </a:pPr>
            <a:r>
              <a:rPr lang="en-US" sz="2400" dirty="0">
                <a:solidFill>
                  <a:srgbClr val="FF8000"/>
                </a:solidFill>
                <a:latin typeface="+mj-lt"/>
              </a:rPr>
              <a:t>InCites – Institutional Profiles: </a:t>
            </a:r>
            <a:r>
              <a:rPr lang="en-US" sz="2400" i="1" u="sng" dirty="0">
                <a:solidFill>
                  <a:srgbClr val="FF8000"/>
                </a:solidFill>
                <a:latin typeface="+mj-lt"/>
              </a:rPr>
              <a:t>View</a:t>
            </a:r>
            <a:r>
              <a:rPr lang="en-US" sz="2400" i="1" dirty="0">
                <a:solidFill>
                  <a:srgbClr val="FF8000"/>
                </a:solidFill>
                <a:latin typeface="+mj-lt"/>
              </a:rPr>
              <a:t> an Institutional Profile</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9" presetClass="entr" presetSubtype="0" fill="hold" grpId="0" nodeType="afterEffect">
                                  <p:stCondLst>
                                    <p:cond delay="150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9" descr="viewprofileImpCollLondon.jpg"/>
          <p:cNvPicPr>
            <a:picLocks noChangeAspect="1"/>
          </p:cNvPicPr>
          <p:nvPr/>
        </p:nvPicPr>
        <p:blipFill>
          <a:blip r:embed="rId3" cstate="print"/>
          <a:srcRect t="4581" r="12894" b="35052"/>
          <a:stretch>
            <a:fillRect/>
          </a:stretch>
        </p:blipFill>
        <p:spPr bwMode="auto">
          <a:xfrm>
            <a:off x="5165725" y="3268663"/>
            <a:ext cx="3902075" cy="3513137"/>
          </a:xfrm>
          <a:prstGeom prst="rect">
            <a:avLst/>
          </a:prstGeom>
          <a:noFill/>
          <a:ln w="3175">
            <a:solidFill>
              <a:schemeClr val="tx1"/>
            </a:solidFill>
            <a:miter lim="800000"/>
            <a:headEnd/>
            <a:tailEnd/>
          </a:ln>
        </p:spPr>
      </p:pic>
      <p:pic>
        <p:nvPicPr>
          <p:cNvPr id="15364" name="Picture 5" descr="viewprofileImpCollLondon2.jpg"/>
          <p:cNvPicPr>
            <a:picLocks noChangeAspect="1"/>
          </p:cNvPicPr>
          <p:nvPr/>
        </p:nvPicPr>
        <p:blipFill>
          <a:blip r:embed="rId4" cstate="print"/>
          <a:srcRect/>
          <a:stretch>
            <a:fillRect/>
          </a:stretch>
        </p:blipFill>
        <p:spPr bwMode="auto">
          <a:xfrm>
            <a:off x="76200" y="685800"/>
            <a:ext cx="9032875" cy="4114800"/>
          </a:xfrm>
          <a:prstGeom prst="rect">
            <a:avLst/>
          </a:prstGeom>
          <a:noFill/>
          <a:ln w="3175">
            <a:solidFill>
              <a:schemeClr val="tx1"/>
            </a:solidFill>
            <a:miter lim="800000"/>
            <a:headEnd/>
            <a:tailEnd/>
          </a:ln>
        </p:spPr>
      </p:pic>
      <p:sp>
        <p:nvSpPr>
          <p:cNvPr id="7" name="Rounded Rectangle 6"/>
          <p:cNvSpPr/>
          <p:nvPr/>
        </p:nvSpPr>
        <p:spPr>
          <a:xfrm>
            <a:off x="5257800" y="5105400"/>
            <a:ext cx="3733800" cy="1676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itle 1"/>
          <p:cNvSpPr txBox="1">
            <a:spLocks/>
          </p:cNvSpPr>
          <p:nvPr/>
        </p:nvSpPr>
        <p:spPr bwMode="gray">
          <a:xfrm>
            <a:off x="219075" y="152400"/>
            <a:ext cx="8334375" cy="793750"/>
          </a:xfrm>
          <a:prstGeom prst="rect">
            <a:avLst/>
          </a:prstGeom>
          <a:noFill/>
          <a:ln w="9525">
            <a:noFill/>
            <a:miter lim="800000"/>
            <a:headEnd/>
            <a:tailEnd/>
          </a:ln>
        </p:spPr>
        <p:txBody>
          <a:bodyPr lIns="0" tIns="0" rIns="0" bIns="0"/>
          <a:lstStyle/>
          <a:p>
            <a:pPr>
              <a:defRPr/>
            </a:pPr>
            <a:r>
              <a:rPr lang="en-US" sz="2400" dirty="0">
                <a:solidFill>
                  <a:srgbClr val="FF8000"/>
                </a:solidFill>
                <a:latin typeface="+mj-lt"/>
              </a:rPr>
              <a:t>InCites – Institutional Profiles: </a:t>
            </a:r>
            <a:r>
              <a:rPr lang="en-US" sz="2400" i="1" u="sng" dirty="0">
                <a:solidFill>
                  <a:srgbClr val="FF8000"/>
                </a:solidFill>
                <a:latin typeface="+mj-lt"/>
              </a:rPr>
              <a:t>View</a:t>
            </a:r>
            <a:r>
              <a:rPr lang="en-US" sz="2400" i="1" dirty="0">
                <a:solidFill>
                  <a:srgbClr val="FF8000"/>
                </a:solidFill>
                <a:latin typeface="+mj-lt"/>
              </a:rPr>
              <a:t> an Institutional Profile</a:t>
            </a:r>
          </a:p>
        </p:txBody>
      </p:sp>
      <p:sp>
        <p:nvSpPr>
          <p:cNvPr id="9" name="Rectangle 8"/>
          <p:cNvSpPr/>
          <p:nvPr/>
        </p:nvSpPr>
        <p:spPr>
          <a:xfrm>
            <a:off x="533400" y="4572000"/>
            <a:ext cx="3886200" cy="1984375"/>
          </a:xfrm>
          <a:prstGeom prst="rect">
            <a:avLst/>
          </a:prstGeom>
          <a:solidFill>
            <a:schemeClr val="tx1">
              <a:lumMod val="20000"/>
              <a:lumOff val="80000"/>
            </a:schemeClr>
          </a:solidFill>
          <a:ln>
            <a:solidFill>
              <a:schemeClr val="tx2"/>
            </a:solidFill>
          </a:ln>
        </p:spPr>
        <p:txBody>
          <a:bodyPr tIns="91440" bIns="91440">
            <a:spAutoFit/>
          </a:bodyPr>
          <a:lstStyle/>
          <a:p>
            <a:pPr marL="0" lvl="1" algn="ctr">
              <a:buClr>
                <a:srgbClr val="FF8000"/>
              </a:buClr>
              <a:buSzPct val="90000"/>
              <a:defRPr/>
            </a:pPr>
            <a:r>
              <a:rPr lang="en-GB" sz="1600" dirty="0"/>
              <a:t>The Research Footprint  is a Radar Graph</a:t>
            </a:r>
            <a:r>
              <a:rPr lang="en-US" sz="1600" dirty="0"/>
              <a:t> that illustrates the relative strength or weakness of performance indicators. </a:t>
            </a:r>
          </a:p>
          <a:p>
            <a:pPr marL="0" lvl="1" algn="ctr">
              <a:spcBef>
                <a:spcPts val="600"/>
              </a:spcBef>
              <a:buClr>
                <a:srgbClr val="FF8000"/>
              </a:buClr>
              <a:buSzPct val="90000"/>
              <a:defRPr/>
            </a:pPr>
            <a:r>
              <a:rPr lang="en-US" sz="1600" dirty="0"/>
              <a:t>It is accompanied by a table containing three measures of size, strength or activity for each indicator</a:t>
            </a:r>
            <a:endParaRPr lang="en-GB" sz="1600" dirty="0"/>
          </a:p>
        </p:txBody>
      </p:sp>
      <p:cxnSp>
        <p:nvCxnSpPr>
          <p:cNvPr id="10" name="Straight Arrow Connector 9"/>
          <p:cNvCxnSpPr/>
          <p:nvPr/>
        </p:nvCxnSpPr>
        <p:spPr>
          <a:xfrm rot="5400000" flipH="1" flipV="1">
            <a:off x="3924300" y="4914900"/>
            <a:ext cx="1066800" cy="533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364"/>
                                        </p:tgtEl>
                                        <p:attrNameLst>
                                          <p:attrName>style.visibility</p:attrName>
                                        </p:attrNameLst>
                                      </p:cBhvr>
                                      <p:to>
                                        <p:strVal val="visible"/>
                                      </p:to>
                                    </p:set>
                                    <p:animEffect transition="in" filter="fade">
                                      <p:cBhvr>
                                        <p:cTn id="11" dur="500"/>
                                        <p:tgtEl>
                                          <p:spTgt spid="15364"/>
                                        </p:tgtEl>
                                      </p:cBhvr>
                                    </p:animEffect>
                                  </p:childTnLst>
                                </p:cTn>
                              </p:par>
                            </p:childTnLst>
                          </p:cTn>
                        </p:par>
                        <p:par>
                          <p:cTn id="12" fill="hold">
                            <p:stCondLst>
                              <p:cond delay="1000"/>
                            </p:stCondLst>
                            <p:childTnLst>
                              <p:par>
                                <p:cTn id="13" presetID="10" presetClass="entr" presetSubtype="0" fill="hold" grpId="0"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5" descr="INstProfOptions.jpg"/>
          <p:cNvPicPr>
            <a:picLocks noChangeAspect="1"/>
          </p:cNvPicPr>
          <p:nvPr/>
        </p:nvPicPr>
        <p:blipFill>
          <a:blip r:embed="rId3" cstate="print"/>
          <a:srcRect/>
          <a:stretch>
            <a:fillRect/>
          </a:stretch>
        </p:blipFill>
        <p:spPr bwMode="auto">
          <a:xfrm>
            <a:off x="128588" y="3587750"/>
            <a:ext cx="4672012" cy="2660650"/>
          </a:xfrm>
          <a:prstGeom prst="rect">
            <a:avLst/>
          </a:prstGeom>
          <a:noFill/>
          <a:ln w="3175">
            <a:solidFill>
              <a:schemeClr val="tx1"/>
            </a:solidFill>
            <a:miter lim="800000"/>
            <a:headEnd/>
            <a:tailEnd/>
          </a:ln>
        </p:spPr>
      </p:pic>
      <p:sp>
        <p:nvSpPr>
          <p:cNvPr id="5" name="Title 1"/>
          <p:cNvSpPr txBox="1">
            <a:spLocks/>
          </p:cNvSpPr>
          <p:nvPr/>
        </p:nvSpPr>
        <p:spPr bwMode="gray">
          <a:xfrm>
            <a:off x="219075" y="152400"/>
            <a:ext cx="8334375" cy="793750"/>
          </a:xfrm>
          <a:prstGeom prst="rect">
            <a:avLst/>
          </a:prstGeom>
          <a:noFill/>
          <a:ln w="9525">
            <a:noFill/>
            <a:miter lim="800000"/>
            <a:headEnd/>
            <a:tailEnd/>
          </a:ln>
        </p:spPr>
        <p:txBody>
          <a:bodyPr lIns="0" tIns="0" rIns="0" bIns="0"/>
          <a:lstStyle/>
          <a:p>
            <a:pPr>
              <a:defRPr/>
            </a:pPr>
            <a:r>
              <a:rPr lang="en-US" sz="2400" dirty="0">
                <a:solidFill>
                  <a:srgbClr val="FF8000"/>
                </a:solidFill>
                <a:latin typeface="+mj-lt"/>
              </a:rPr>
              <a:t>InCites – Institutional Profiles: </a:t>
            </a:r>
            <a:r>
              <a:rPr lang="en-US" sz="2400" i="1" u="sng" dirty="0">
                <a:solidFill>
                  <a:srgbClr val="FF8000"/>
                </a:solidFill>
                <a:latin typeface="+mj-lt"/>
              </a:rPr>
              <a:t>Comparing Institutions</a:t>
            </a:r>
            <a:endParaRPr lang="en-US" sz="2400" i="1" dirty="0">
              <a:solidFill>
                <a:srgbClr val="FF8000"/>
              </a:solidFill>
              <a:latin typeface="+mj-lt"/>
            </a:endParaRPr>
          </a:p>
        </p:txBody>
      </p:sp>
      <p:sp>
        <p:nvSpPr>
          <p:cNvPr id="6" name="Rounded Rectangle 5"/>
          <p:cNvSpPr/>
          <p:nvPr/>
        </p:nvSpPr>
        <p:spPr>
          <a:xfrm>
            <a:off x="2743200" y="4800600"/>
            <a:ext cx="2057400" cy="533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412" name="Picture 17" descr="ResFootprintmenu2.jpg"/>
          <p:cNvPicPr>
            <a:picLocks noChangeAspect="1"/>
          </p:cNvPicPr>
          <p:nvPr/>
        </p:nvPicPr>
        <p:blipFill>
          <a:blip r:embed="rId4" cstate="print"/>
          <a:srcRect b="2733"/>
          <a:stretch>
            <a:fillRect/>
          </a:stretch>
        </p:blipFill>
        <p:spPr bwMode="auto">
          <a:xfrm>
            <a:off x="152400" y="644525"/>
            <a:ext cx="6046788" cy="6137275"/>
          </a:xfrm>
          <a:prstGeom prst="rect">
            <a:avLst/>
          </a:prstGeom>
          <a:noFill/>
          <a:ln w="3175">
            <a:solidFill>
              <a:schemeClr val="tx1"/>
            </a:solidFill>
            <a:miter lim="800000"/>
            <a:headEnd/>
            <a:tailEnd/>
          </a:ln>
        </p:spPr>
      </p:pic>
      <p:sp>
        <p:nvSpPr>
          <p:cNvPr id="13" name="Rectangle 12"/>
          <p:cNvSpPr/>
          <p:nvPr/>
        </p:nvSpPr>
        <p:spPr>
          <a:xfrm>
            <a:off x="4724400" y="3276600"/>
            <a:ext cx="4191000" cy="2308225"/>
          </a:xfrm>
          <a:prstGeom prst="rect">
            <a:avLst/>
          </a:prstGeom>
          <a:solidFill>
            <a:schemeClr val="tx1">
              <a:lumMod val="20000"/>
              <a:lumOff val="80000"/>
            </a:schemeClr>
          </a:solidFill>
          <a:ln>
            <a:solidFill>
              <a:schemeClr val="tx2"/>
            </a:solidFill>
          </a:ln>
        </p:spPr>
        <p:txBody>
          <a:bodyPr tIns="91440" bIns="91440">
            <a:spAutoFit/>
          </a:bodyPr>
          <a:lstStyle/>
          <a:p>
            <a:pPr>
              <a:defRPr/>
            </a:pPr>
            <a:r>
              <a:rPr lang="en-US" sz="1600" dirty="0">
                <a:latin typeface="Arial" charset="0"/>
              </a:rPr>
              <a:t>Compare Institutions through                 </a:t>
            </a:r>
            <a:r>
              <a:rPr lang="en-US" sz="1600" b="1" i="1" dirty="0">
                <a:solidFill>
                  <a:srgbClr val="FF0000"/>
                </a:solidFill>
                <a:latin typeface="Arial" charset="0"/>
              </a:rPr>
              <a:t>Creation of Research Footprints</a:t>
            </a:r>
          </a:p>
          <a:p>
            <a:pPr>
              <a:spcBef>
                <a:spcPts val="600"/>
              </a:spcBef>
              <a:defRPr/>
            </a:pPr>
            <a:r>
              <a:rPr lang="en-US" sz="1600" b="1" dirty="0">
                <a:latin typeface="Arial" charset="0"/>
              </a:rPr>
              <a:t>Select up to five institutions.</a:t>
            </a:r>
          </a:p>
          <a:p>
            <a:pPr>
              <a:spcBef>
                <a:spcPts val="600"/>
              </a:spcBef>
              <a:defRPr/>
            </a:pPr>
            <a:r>
              <a:rPr lang="en-US" sz="1600" b="1" dirty="0">
                <a:solidFill>
                  <a:srgbClr val="FF0000"/>
                </a:solidFill>
                <a:latin typeface="Arial" charset="0"/>
              </a:rPr>
              <a:t>Groups</a:t>
            </a:r>
            <a:r>
              <a:rPr lang="en-US" sz="1600" b="1" dirty="0">
                <a:latin typeface="Arial" charset="0"/>
              </a:rPr>
              <a:t> -- </a:t>
            </a:r>
            <a:r>
              <a:rPr lang="en-US" sz="1600" dirty="0">
                <a:latin typeface="Arial" charset="0"/>
              </a:rPr>
              <a:t>Each Indicator Group consists of between 5 and 9 indicators</a:t>
            </a:r>
            <a:r>
              <a:rPr lang="en-US" sz="1600" b="1" dirty="0">
                <a:latin typeface="Arial" charset="0"/>
              </a:rPr>
              <a:t>. For each group, one radar graph will be generated for each institution or country average you selected in step 1.</a:t>
            </a:r>
            <a:endParaRPr lang="en-US" sz="1600" dirty="0">
              <a:latin typeface="Arial" charset="0"/>
            </a:endParaRPr>
          </a:p>
        </p:txBody>
      </p:sp>
      <p:sp>
        <p:nvSpPr>
          <p:cNvPr id="7" name="Rounded Rectangle 6"/>
          <p:cNvSpPr/>
          <p:nvPr/>
        </p:nvSpPr>
        <p:spPr>
          <a:xfrm>
            <a:off x="533400" y="3048000"/>
            <a:ext cx="457200" cy="2286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5257800" y="152400"/>
            <a:ext cx="3124200" cy="1262063"/>
          </a:xfrm>
          <a:prstGeom prst="rect">
            <a:avLst/>
          </a:prstGeom>
          <a:solidFill>
            <a:schemeClr val="tx1">
              <a:lumMod val="20000"/>
              <a:lumOff val="80000"/>
            </a:schemeClr>
          </a:solidFill>
          <a:ln w="57150">
            <a:solidFill>
              <a:schemeClr val="tx2"/>
            </a:solidFill>
          </a:ln>
        </p:spPr>
        <p:txBody>
          <a:bodyPr tIns="91440" bIns="91440">
            <a:spAutoFit/>
          </a:bodyPr>
          <a:lstStyle/>
          <a:p>
            <a:pPr>
              <a:defRPr/>
            </a:pPr>
            <a:r>
              <a:rPr lang="en-US" sz="1400" b="1" dirty="0">
                <a:latin typeface="Arial" charset="0"/>
              </a:rPr>
              <a:t>Selections:</a:t>
            </a:r>
          </a:p>
          <a:p>
            <a:pPr marL="342900" indent="-342900">
              <a:buFontTx/>
              <a:buAutoNum type="arabicParenR"/>
              <a:defRPr/>
            </a:pPr>
            <a:r>
              <a:rPr lang="en-US" sz="1400" dirty="0">
                <a:latin typeface="Arial" charset="0"/>
              </a:rPr>
              <a:t>McGill </a:t>
            </a:r>
            <a:r>
              <a:rPr lang="en-US" sz="1400" dirty="0" err="1">
                <a:latin typeface="Arial" charset="0"/>
              </a:rPr>
              <a:t>Univ</a:t>
            </a:r>
            <a:r>
              <a:rPr lang="en-US" sz="1400" dirty="0">
                <a:latin typeface="Arial" charset="0"/>
              </a:rPr>
              <a:t>, McMaster </a:t>
            </a:r>
            <a:r>
              <a:rPr lang="en-US" sz="1400" dirty="0" err="1">
                <a:latin typeface="Arial" charset="0"/>
              </a:rPr>
              <a:t>Univ</a:t>
            </a:r>
            <a:r>
              <a:rPr lang="en-US" sz="1400" dirty="0">
                <a:latin typeface="Arial" charset="0"/>
              </a:rPr>
              <a:t>, etc.</a:t>
            </a:r>
          </a:p>
          <a:p>
            <a:pPr marL="342900" indent="-342900">
              <a:buFontTx/>
              <a:buAutoNum type="arabicParenR"/>
              <a:defRPr/>
            </a:pPr>
            <a:r>
              <a:rPr lang="en-US" sz="1400" dirty="0">
                <a:latin typeface="Arial" charset="0"/>
              </a:rPr>
              <a:t>“Reputation – Research”</a:t>
            </a:r>
          </a:p>
          <a:p>
            <a:pPr marL="342900" indent="-342900">
              <a:buFontTx/>
              <a:buAutoNum type="arabicParenR"/>
              <a:defRPr/>
            </a:pPr>
            <a:r>
              <a:rPr lang="en-US" sz="1400" dirty="0">
                <a:latin typeface="Arial" charset="0"/>
              </a:rPr>
              <a:t>Life Sciences</a:t>
            </a:r>
          </a:p>
          <a:p>
            <a:pPr marL="342900" indent="-342900">
              <a:buFontTx/>
              <a:buAutoNum type="arabicParenR"/>
              <a:defRPr/>
            </a:pPr>
            <a:r>
              <a:rPr lang="en-US" sz="1400" dirty="0">
                <a:latin typeface="Arial" charset="0"/>
              </a:rPr>
              <a:t>2008</a:t>
            </a:r>
          </a:p>
        </p:txBody>
      </p:sp>
      <p:cxnSp>
        <p:nvCxnSpPr>
          <p:cNvPr id="10" name="Straight Arrow Connector 9"/>
          <p:cNvCxnSpPr/>
          <p:nvPr/>
        </p:nvCxnSpPr>
        <p:spPr>
          <a:xfrm>
            <a:off x="7543800" y="1143000"/>
            <a:ext cx="381000" cy="1588"/>
          </a:xfrm>
          <a:prstGeom prst="straightConnector1">
            <a:avLst/>
          </a:prstGeom>
          <a:ln w="1016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fade">
                                      <p:cBhvr>
                                        <p:cTn id="12" dur="500"/>
                                        <p:tgtEl>
                                          <p:spTgt spid="1741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500"/>
                            </p:stCondLst>
                            <p:childTnLst>
                              <p:par>
                                <p:cTn id="23" presetID="9" presetClass="entr" presetSubtype="0" fill="hold" nodeType="afterEffect">
                                  <p:stCondLst>
                                    <p:cond delay="50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gray">
          <a:xfrm>
            <a:off x="219075" y="152400"/>
            <a:ext cx="8334375" cy="793750"/>
          </a:xfrm>
          <a:prstGeom prst="rect">
            <a:avLst/>
          </a:prstGeom>
          <a:noFill/>
          <a:ln w="9525">
            <a:noFill/>
            <a:miter lim="800000"/>
            <a:headEnd/>
            <a:tailEnd/>
          </a:ln>
        </p:spPr>
        <p:txBody>
          <a:bodyPr lIns="0" tIns="0" rIns="0" bIns="0"/>
          <a:lstStyle/>
          <a:p>
            <a:pPr>
              <a:defRPr/>
            </a:pPr>
            <a:r>
              <a:rPr lang="en-US" sz="2400" dirty="0">
                <a:solidFill>
                  <a:srgbClr val="FF8000"/>
                </a:solidFill>
                <a:latin typeface="+mj-lt"/>
              </a:rPr>
              <a:t>InCites – Institutional Profiles: </a:t>
            </a:r>
            <a:r>
              <a:rPr lang="en-US" sz="2400" i="1" u="sng" dirty="0">
                <a:solidFill>
                  <a:srgbClr val="FF8000"/>
                </a:solidFill>
                <a:latin typeface="+mj-lt"/>
              </a:rPr>
              <a:t>Comparing Institutions</a:t>
            </a:r>
            <a:endParaRPr lang="en-US" sz="2400" i="1" dirty="0">
              <a:solidFill>
                <a:srgbClr val="FF8000"/>
              </a:solidFill>
              <a:latin typeface="+mj-lt"/>
            </a:endParaRPr>
          </a:p>
        </p:txBody>
      </p:sp>
      <p:pic>
        <p:nvPicPr>
          <p:cNvPr id="21507" name="Picture 3" descr="resfootp1.jpg"/>
          <p:cNvPicPr>
            <a:picLocks noChangeAspect="1"/>
          </p:cNvPicPr>
          <p:nvPr/>
        </p:nvPicPr>
        <p:blipFill>
          <a:blip r:embed="rId3" cstate="print"/>
          <a:srcRect t="2733"/>
          <a:stretch>
            <a:fillRect/>
          </a:stretch>
        </p:blipFill>
        <p:spPr bwMode="auto">
          <a:xfrm>
            <a:off x="304800" y="619125"/>
            <a:ext cx="7543800" cy="3114675"/>
          </a:xfrm>
          <a:prstGeom prst="rect">
            <a:avLst/>
          </a:prstGeom>
          <a:noFill/>
          <a:ln w="3175">
            <a:noFill/>
            <a:miter lim="800000"/>
            <a:headEnd/>
            <a:tailEnd/>
          </a:ln>
        </p:spPr>
      </p:pic>
      <p:pic>
        <p:nvPicPr>
          <p:cNvPr id="21508" name="Picture 5" descr="resfootp2.jpg"/>
          <p:cNvPicPr>
            <a:picLocks noChangeAspect="1"/>
          </p:cNvPicPr>
          <p:nvPr/>
        </p:nvPicPr>
        <p:blipFill>
          <a:blip r:embed="rId4" cstate="print"/>
          <a:srcRect/>
          <a:stretch>
            <a:fillRect/>
          </a:stretch>
        </p:blipFill>
        <p:spPr bwMode="auto">
          <a:xfrm>
            <a:off x="312738" y="3733800"/>
            <a:ext cx="7612062" cy="3017838"/>
          </a:xfrm>
          <a:prstGeom prst="rect">
            <a:avLst/>
          </a:prstGeom>
          <a:noFill/>
          <a:ln w="3175">
            <a:noFill/>
            <a:miter lim="800000"/>
            <a:headEnd/>
            <a:tailEnd/>
          </a:ln>
        </p:spPr>
      </p:pic>
      <p:sp>
        <p:nvSpPr>
          <p:cNvPr id="6" name="Rectangle 5"/>
          <p:cNvSpPr/>
          <p:nvPr/>
        </p:nvSpPr>
        <p:spPr>
          <a:xfrm>
            <a:off x="5257800" y="152400"/>
            <a:ext cx="3124200" cy="1262063"/>
          </a:xfrm>
          <a:prstGeom prst="rect">
            <a:avLst/>
          </a:prstGeom>
          <a:solidFill>
            <a:schemeClr val="tx1">
              <a:lumMod val="20000"/>
              <a:lumOff val="80000"/>
            </a:schemeClr>
          </a:solidFill>
          <a:ln>
            <a:solidFill>
              <a:schemeClr val="tx2"/>
            </a:solidFill>
          </a:ln>
        </p:spPr>
        <p:txBody>
          <a:bodyPr tIns="91440" bIns="91440">
            <a:spAutoFit/>
          </a:bodyPr>
          <a:lstStyle/>
          <a:p>
            <a:pPr>
              <a:defRPr/>
            </a:pPr>
            <a:r>
              <a:rPr lang="en-US" sz="1400" b="1" dirty="0">
                <a:latin typeface="Arial" charset="0"/>
              </a:rPr>
              <a:t>Selections:</a:t>
            </a:r>
          </a:p>
          <a:p>
            <a:pPr marL="342900" indent="-342900">
              <a:buFontTx/>
              <a:buAutoNum type="arabicParenR"/>
              <a:defRPr/>
            </a:pPr>
            <a:r>
              <a:rPr lang="en-US" sz="1400" dirty="0">
                <a:latin typeface="Arial" charset="0"/>
              </a:rPr>
              <a:t>McGill </a:t>
            </a:r>
            <a:r>
              <a:rPr lang="en-US" sz="1400" dirty="0" err="1">
                <a:latin typeface="Arial" charset="0"/>
              </a:rPr>
              <a:t>Univ</a:t>
            </a:r>
            <a:r>
              <a:rPr lang="en-US" sz="1400" dirty="0">
                <a:latin typeface="Arial" charset="0"/>
              </a:rPr>
              <a:t>, McMaster </a:t>
            </a:r>
            <a:r>
              <a:rPr lang="en-US" sz="1400" dirty="0" err="1">
                <a:latin typeface="Arial" charset="0"/>
              </a:rPr>
              <a:t>Univ</a:t>
            </a:r>
            <a:r>
              <a:rPr lang="en-US" sz="1400" dirty="0">
                <a:latin typeface="Arial" charset="0"/>
              </a:rPr>
              <a:t>, etc.</a:t>
            </a:r>
          </a:p>
          <a:p>
            <a:pPr marL="342900" indent="-342900">
              <a:buFontTx/>
              <a:buAutoNum type="arabicParenR"/>
              <a:defRPr/>
            </a:pPr>
            <a:r>
              <a:rPr lang="en-US" sz="1400" dirty="0">
                <a:latin typeface="Arial" charset="0"/>
              </a:rPr>
              <a:t>“Reputation – Research”</a:t>
            </a:r>
          </a:p>
          <a:p>
            <a:pPr marL="342900" indent="-342900">
              <a:buFontTx/>
              <a:buAutoNum type="arabicParenR"/>
              <a:defRPr/>
            </a:pPr>
            <a:r>
              <a:rPr lang="en-US" sz="1400" dirty="0">
                <a:latin typeface="Arial" charset="0"/>
              </a:rPr>
              <a:t>Life Sciences</a:t>
            </a:r>
          </a:p>
          <a:p>
            <a:pPr marL="342900" indent="-342900">
              <a:buFontTx/>
              <a:buAutoNum type="arabicParenR"/>
              <a:defRPr/>
            </a:pPr>
            <a:r>
              <a:rPr lang="en-US" sz="1400" dirty="0">
                <a:latin typeface="Arial" charset="0"/>
              </a:rPr>
              <a:t>2008</a:t>
            </a:r>
          </a:p>
        </p:txBody>
      </p:sp>
      <p:sp>
        <p:nvSpPr>
          <p:cNvPr id="7" name="Rectangle 6"/>
          <p:cNvSpPr/>
          <p:nvPr/>
        </p:nvSpPr>
        <p:spPr>
          <a:xfrm>
            <a:off x="4572000" y="3733800"/>
            <a:ext cx="4419600" cy="615950"/>
          </a:xfrm>
          <a:prstGeom prst="rect">
            <a:avLst/>
          </a:prstGeom>
          <a:solidFill>
            <a:schemeClr val="tx1">
              <a:lumMod val="20000"/>
              <a:lumOff val="80000"/>
            </a:schemeClr>
          </a:solidFill>
          <a:ln w="28575">
            <a:solidFill>
              <a:schemeClr val="tx2"/>
            </a:solidFill>
          </a:ln>
        </p:spPr>
        <p:txBody>
          <a:bodyPr tIns="91440" bIns="91440">
            <a:spAutoFit/>
          </a:bodyPr>
          <a:lstStyle/>
          <a:p>
            <a:pPr algn="ctr">
              <a:defRPr/>
            </a:pPr>
            <a:r>
              <a:rPr lang="en-US" sz="1400" dirty="0">
                <a:latin typeface="Arial" charset="0"/>
              </a:rPr>
              <a:t>The Footprints provide an instant visual impression of comparative performance for this particular Indicator.</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NstProfOptions.jpg"/>
          <p:cNvPicPr>
            <a:picLocks noChangeAspect="1"/>
          </p:cNvPicPr>
          <p:nvPr/>
        </p:nvPicPr>
        <p:blipFill>
          <a:blip r:embed="rId3" cstate="print"/>
          <a:srcRect/>
          <a:stretch>
            <a:fillRect/>
          </a:stretch>
        </p:blipFill>
        <p:spPr bwMode="auto">
          <a:xfrm>
            <a:off x="128588" y="3587750"/>
            <a:ext cx="4672012" cy="2660650"/>
          </a:xfrm>
          <a:prstGeom prst="rect">
            <a:avLst/>
          </a:prstGeom>
          <a:noFill/>
          <a:ln w="3175">
            <a:solidFill>
              <a:schemeClr val="tx1"/>
            </a:solidFill>
            <a:miter lim="800000"/>
            <a:headEnd/>
            <a:tailEnd/>
          </a:ln>
        </p:spPr>
      </p:pic>
      <p:sp>
        <p:nvSpPr>
          <p:cNvPr id="4" name="Rounded Rectangle 3"/>
          <p:cNvSpPr/>
          <p:nvPr/>
        </p:nvSpPr>
        <p:spPr>
          <a:xfrm>
            <a:off x="2743200" y="5257800"/>
            <a:ext cx="1981200" cy="4572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C00000"/>
              </a:solidFill>
            </a:endParaRPr>
          </a:p>
        </p:txBody>
      </p:sp>
      <p:pic>
        <p:nvPicPr>
          <p:cNvPr id="23557" name="Picture 7" descr="TrendMenu.jpg"/>
          <p:cNvPicPr>
            <a:picLocks noChangeAspect="1"/>
          </p:cNvPicPr>
          <p:nvPr/>
        </p:nvPicPr>
        <p:blipFill>
          <a:blip r:embed="rId4" cstate="print"/>
          <a:srcRect r="1018" b="2432"/>
          <a:stretch>
            <a:fillRect/>
          </a:stretch>
        </p:blipFill>
        <p:spPr bwMode="auto">
          <a:xfrm>
            <a:off x="152400" y="598488"/>
            <a:ext cx="6934200" cy="5722937"/>
          </a:xfrm>
          <a:prstGeom prst="rect">
            <a:avLst/>
          </a:prstGeom>
          <a:noFill/>
          <a:ln w="9525">
            <a:noFill/>
            <a:miter lim="800000"/>
            <a:headEnd/>
            <a:tailEnd/>
          </a:ln>
        </p:spPr>
      </p:pic>
      <p:sp>
        <p:nvSpPr>
          <p:cNvPr id="6" name="Rectangle 5"/>
          <p:cNvSpPr/>
          <p:nvPr/>
        </p:nvSpPr>
        <p:spPr>
          <a:xfrm>
            <a:off x="6096000" y="990600"/>
            <a:ext cx="2971800" cy="5554663"/>
          </a:xfrm>
          <a:prstGeom prst="rect">
            <a:avLst/>
          </a:prstGeom>
          <a:solidFill>
            <a:schemeClr val="tx1">
              <a:lumMod val="20000"/>
              <a:lumOff val="80000"/>
            </a:schemeClr>
          </a:solidFill>
          <a:ln>
            <a:solidFill>
              <a:schemeClr val="tx2"/>
            </a:solidFill>
          </a:ln>
        </p:spPr>
        <p:txBody>
          <a:bodyPr>
            <a:spAutoFit/>
          </a:bodyPr>
          <a:lstStyle/>
          <a:p>
            <a:pPr>
              <a:defRPr/>
            </a:pPr>
            <a:r>
              <a:rPr lang="en-US" sz="1400" dirty="0">
                <a:latin typeface="Arial" charset="0"/>
              </a:rPr>
              <a:t>Compare Institutions through                 </a:t>
            </a:r>
            <a:r>
              <a:rPr lang="en-US" sz="1400" b="1" i="1" dirty="0">
                <a:solidFill>
                  <a:srgbClr val="FF0000"/>
                </a:solidFill>
                <a:latin typeface="Arial" charset="0"/>
              </a:rPr>
              <a:t>Creation of Trend Graphs</a:t>
            </a:r>
          </a:p>
          <a:p>
            <a:pPr>
              <a:spcBef>
                <a:spcPts val="600"/>
              </a:spcBef>
              <a:defRPr/>
            </a:pPr>
            <a:r>
              <a:rPr lang="en-US" sz="1400" b="1" dirty="0">
                <a:latin typeface="Arial" charset="0"/>
              </a:rPr>
              <a:t>Select up to six institutions.</a:t>
            </a:r>
          </a:p>
          <a:p>
            <a:pPr>
              <a:defRPr/>
            </a:pPr>
            <a:endParaRPr lang="en-US" sz="1400" dirty="0">
              <a:latin typeface="Arial" charset="0"/>
            </a:endParaRPr>
          </a:p>
          <a:p>
            <a:pPr>
              <a:defRPr/>
            </a:pPr>
            <a:r>
              <a:rPr lang="en-US" sz="1400" dirty="0">
                <a:latin typeface="Arial" charset="0"/>
              </a:rPr>
              <a:t>A trend graph illustrates the activity or progress of one indicator in one subject area.</a:t>
            </a:r>
          </a:p>
          <a:p>
            <a:pPr>
              <a:defRPr/>
            </a:pPr>
            <a:endParaRPr lang="en-US" sz="1400" dirty="0">
              <a:latin typeface="Arial" charset="0"/>
            </a:endParaRPr>
          </a:p>
          <a:p>
            <a:pPr>
              <a:defRPr/>
            </a:pPr>
            <a:r>
              <a:rPr lang="en-US" sz="1400" dirty="0">
                <a:latin typeface="Arial" charset="0"/>
              </a:rPr>
              <a:t>1. </a:t>
            </a:r>
            <a:r>
              <a:rPr lang="en-US" sz="1400" b="1" dirty="0">
                <a:latin typeface="Arial" charset="0"/>
              </a:rPr>
              <a:t>Select at least one institution</a:t>
            </a:r>
            <a:r>
              <a:rPr lang="en-US" sz="1400" dirty="0">
                <a:latin typeface="Arial" charset="0"/>
              </a:rPr>
              <a:t>. You may select up to six. Each line on the graph will plot the activity, growth or progress of one institution.</a:t>
            </a:r>
          </a:p>
          <a:p>
            <a:pPr>
              <a:defRPr/>
            </a:pPr>
            <a:endParaRPr lang="en-US" sz="1400" dirty="0">
              <a:latin typeface="Arial" charset="0"/>
            </a:endParaRPr>
          </a:p>
          <a:p>
            <a:pPr>
              <a:defRPr/>
            </a:pPr>
            <a:r>
              <a:rPr lang="en-US" sz="1400" dirty="0">
                <a:latin typeface="Arial" charset="0"/>
              </a:rPr>
              <a:t>2. </a:t>
            </a:r>
            <a:r>
              <a:rPr lang="en-US" sz="1400" b="1" dirty="0">
                <a:latin typeface="Arial" charset="0"/>
              </a:rPr>
              <a:t>Select an indicator and a subject area. </a:t>
            </a:r>
            <a:r>
              <a:rPr lang="en-US" sz="1400" dirty="0">
                <a:latin typeface="Arial" charset="0"/>
              </a:rPr>
              <a:t>Each point on the graph will represent a value of the selected indicator for each year. You may select more, but a graph is generated for each pairing of an Indicator and Subject Area.</a:t>
            </a:r>
          </a:p>
          <a:p>
            <a:pPr>
              <a:defRPr/>
            </a:pPr>
            <a:endParaRPr lang="en-US" sz="1400" dirty="0">
              <a:latin typeface="Arial" charset="0"/>
            </a:endParaRPr>
          </a:p>
          <a:p>
            <a:pPr>
              <a:defRPr/>
            </a:pPr>
            <a:r>
              <a:rPr lang="en-US" sz="1400" dirty="0">
                <a:latin typeface="Arial" charset="0"/>
              </a:rPr>
              <a:t>3. </a:t>
            </a:r>
            <a:r>
              <a:rPr lang="en-US" sz="1400" b="1" dirty="0">
                <a:latin typeface="Arial" charset="0"/>
              </a:rPr>
              <a:t>Select a time period. </a:t>
            </a:r>
            <a:r>
              <a:rPr lang="en-US" sz="1400" dirty="0">
                <a:latin typeface="Arial" charset="0"/>
              </a:rPr>
              <a:t>Each point on the x-axis will be a year in the time period you specify.</a:t>
            </a:r>
          </a:p>
        </p:txBody>
      </p:sp>
      <p:sp>
        <p:nvSpPr>
          <p:cNvPr id="7" name="Title 1"/>
          <p:cNvSpPr txBox="1">
            <a:spLocks/>
          </p:cNvSpPr>
          <p:nvPr/>
        </p:nvSpPr>
        <p:spPr bwMode="gray">
          <a:xfrm>
            <a:off x="219075" y="152400"/>
            <a:ext cx="8334375" cy="793750"/>
          </a:xfrm>
          <a:prstGeom prst="rect">
            <a:avLst/>
          </a:prstGeom>
          <a:noFill/>
          <a:ln w="9525">
            <a:noFill/>
            <a:miter lim="800000"/>
            <a:headEnd/>
            <a:tailEnd/>
          </a:ln>
        </p:spPr>
        <p:txBody>
          <a:bodyPr lIns="0" tIns="0" rIns="0" bIns="0"/>
          <a:lstStyle/>
          <a:p>
            <a:pPr>
              <a:defRPr/>
            </a:pPr>
            <a:r>
              <a:rPr lang="en-US" sz="2400" dirty="0">
                <a:solidFill>
                  <a:srgbClr val="FF8000"/>
                </a:solidFill>
                <a:latin typeface="+mj-lt"/>
              </a:rPr>
              <a:t>InCites – Institutional Profiles: </a:t>
            </a:r>
            <a:r>
              <a:rPr lang="en-US" sz="2400" i="1" u="sng" dirty="0">
                <a:solidFill>
                  <a:srgbClr val="FF8000"/>
                </a:solidFill>
                <a:latin typeface="+mj-lt"/>
              </a:rPr>
              <a:t>Comparing Institutions</a:t>
            </a:r>
            <a:endParaRPr lang="en-US" sz="2400" i="1" dirty="0">
              <a:solidFill>
                <a:srgbClr val="FF8000"/>
              </a:solidFill>
              <a:latin typeface="+mj-lt"/>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fade">
                                      <p:cBhvr>
                                        <p:cTn id="7" dur="10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TrendMenucompare1.jpg"/>
          <p:cNvPicPr>
            <a:picLocks noChangeAspect="1"/>
          </p:cNvPicPr>
          <p:nvPr/>
        </p:nvPicPr>
        <p:blipFill>
          <a:blip r:embed="rId3" cstate="print"/>
          <a:srcRect/>
          <a:stretch>
            <a:fillRect/>
          </a:stretch>
        </p:blipFill>
        <p:spPr bwMode="auto">
          <a:xfrm>
            <a:off x="228600" y="823913"/>
            <a:ext cx="6553200" cy="5348287"/>
          </a:xfrm>
          <a:prstGeom prst="rect">
            <a:avLst/>
          </a:prstGeom>
          <a:noFill/>
          <a:ln w="9525">
            <a:noFill/>
            <a:miter lim="800000"/>
            <a:headEnd/>
            <a:tailEnd/>
          </a:ln>
        </p:spPr>
      </p:pic>
      <p:sp>
        <p:nvSpPr>
          <p:cNvPr id="7" name="Title 1"/>
          <p:cNvSpPr txBox="1">
            <a:spLocks/>
          </p:cNvSpPr>
          <p:nvPr/>
        </p:nvSpPr>
        <p:spPr bwMode="gray">
          <a:xfrm>
            <a:off x="219075" y="152400"/>
            <a:ext cx="8334375" cy="793750"/>
          </a:xfrm>
          <a:prstGeom prst="rect">
            <a:avLst/>
          </a:prstGeom>
          <a:noFill/>
          <a:ln w="9525">
            <a:noFill/>
            <a:miter lim="800000"/>
            <a:headEnd/>
            <a:tailEnd/>
          </a:ln>
        </p:spPr>
        <p:txBody>
          <a:bodyPr lIns="0" tIns="0" rIns="0" bIns="0"/>
          <a:lstStyle/>
          <a:p>
            <a:pPr>
              <a:defRPr/>
            </a:pPr>
            <a:r>
              <a:rPr lang="en-US" sz="2400" dirty="0">
                <a:solidFill>
                  <a:srgbClr val="FF8000"/>
                </a:solidFill>
                <a:latin typeface="+mj-lt"/>
              </a:rPr>
              <a:t>InCites – Institutional Profiles: </a:t>
            </a:r>
            <a:r>
              <a:rPr lang="en-US" sz="2400" i="1" u="sng" dirty="0">
                <a:solidFill>
                  <a:srgbClr val="FF8000"/>
                </a:solidFill>
                <a:latin typeface="+mj-lt"/>
              </a:rPr>
              <a:t>Comparing Institutions</a:t>
            </a:r>
            <a:endParaRPr lang="en-US" sz="2400" i="1" dirty="0">
              <a:solidFill>
                <a:srgbClr val="FF8000"/>
              </a:solidFill>
              <a:latin typeface="+mj-lt"/>
            </a:endParaRPr>
          </a:p>
        </p:txBody>
      </p:sp>
      <p:sp>
        <p:nvSpPr>
          <p:cNvPr id="8" name="Rounded Rectangle 7"/>
          <p:cNvSpPr/>
          <p:nvPr/>
        </p:nvSpPr>
        <p:spPr>
          <a:xfrm>
            <a:off x="990600" y="1371600"/>
            <a:ext cx="1295400" cy="228600"/>
          </a:xfrm>
          <a:prstGeom prst="round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00"/>
              </a:solidFill>
            </a:endParaRPr>
          </a:p>
        </p:txBody>
      </p:sp>
      <p:sp>
        <p:nvSpPr>
          <p:cNvPr id="9" name="Rounded Rectangle 8"/>
          <p:cNvSpPr/>
          <p:nvPr/>
        </p:nvSpPr>
        <p:spPr>
          <a:xfrm>
            <a:off x="2362200" y="1371600"/>
            <a:ext cx="1371600" cy="228600"/>
          </a:xfrm>
          <a:prstGeom prst="roundRect">
            <a:avLst/>
          </a:prstGeom>
          <a:noFill/>
          <a:ln w="285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4038600" y="1371600"/>
            <a:ext cx="685800" cy="228600"/>
          </a:xfrm>
          <a:prstGeom prst="roundRect">
            <a:avLst/>
          </a:prstGeom>
          <a:noFill/>
          <a:ln w="28575">
            <a:solidFill>
              <a:srgbClr val="235FC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1950" y="3752850"/>
            <a:ext cx="8382000" cy="819150"/>
          </a:xfrm>
        </p:spPr>
        <p:txBody>
          <a:bodyPr/>
          <a:lstStyle/>
          <a:p>
            <a:pPr eaLnBrk="1" hangingPunct="1">
              <a:defRPr/>
            </a:pPr>
            <a:r>
              <a:rPr lang="en-US" sz="3000" dirty="0" smtClean="0"/>
              <a:t>INCITES</a:t>
            </a:r>
            <a:r>
              <a:rPr lang="en-US" sz="2360" baseline="50000" dirty="0" smtClean="0"/>
              <a:t>TM</a:t>
            </a:r>
            <a:r>
              <a:rPr lang="en-US" sz="3000" dirty="0" smtClean="0"/>
              <a:t/>
            </a:r>
            <a:br>
              <a:rPr lang="en-US" sz="3000" dirty="0" smtClean="0"/>
            </a:br>
            <a:r>
              <a:rPr lang="en-US" sz="3000" dirty="0" smtClean="0"/>
              <a:t>INSTITUTIONAL PROFILES: an introduction</a:t>
            </a:r>
          </a:p>
        </p:txBody>
      </p:sp>
      <p:sp>
        <p:nvSpPr>
          <p:cNvPr id="30723" name="Line 4"/>
          <p:cNvSpPr>
            <a:spLocks noChangeShapeType="1"/>
          </p:cNvSpPr>
          <p:nvPr/>
        </p:nvSpPr>
        <p:spPr bwMode="auto">
          <a:xfrm>
            <a:off x="381000" y="4724400"/>
            <a:ext cx="8410575" cy="0"/>
          </a:xfrm>
          <a:prstGeom prst="line">
            <a:avLst/>
          </a:prstGeom>
          <a:noFill/>
          <a:ln w="24130" cap="rnd">
            <a:solidFill>
              <a:schemeClr val="tx1"/>
            </a:solidFill>
            <a:prstDash val="sysDot"/>
            <a:round/>
            <a:headEnd/>
            <a:tailEnd/>
          </a:ln>
        </p:spPr>
        <p:txBody>
          <a:bodyPr/>
          <a:lstStyle/>
          <a:p>
            <a:endParaRPr lang="en-US"/>
          </a:p>
        </p:txBody>
      </p:sp>
      <p:sp>
        <p:nvSpPr>
          <p:cNvPr id="4" name="Rectangle 3"/>
          <p:cNvSpPr>
            <a:spLocks noGrp="1" noChangeArrowheads="1"/>
          </p:cNvSpPr>
          <p:nvPr>
            <p:ph type="subTitle" idx="1"/>
          </p:nvPr>
        </p:nvSpPr>
        <p:spPr>
          <a:xfrm>
            <a:off x="302170" y="4587875"/>
            <a:ext cx="8382000" cy="1279525"/>
          </a:xfrm>
        </p:spPr>
        <p:txBody>
          <a:bodyPr/>
          <a:lstStyle/>
          <a:p>
            <a:pPr eaLnBrk="1" hangingPunct="1"/>
            <a:endParaRPr lang="en-US" dirty="0" smtClean="0"/>
          </a:p>
          <a:p>
            <a:pPr eaLnBrk="1" hangingPunct="1"/>
            <a:r>
              <a:rPr lang="en-US" sz="2000" dirty="0" err="1" smtClean="0"/>
              <a:t>Informatio</a:t>
            </a:r>
            <a:r>
              <a:rPr lang="en-US" sz="2000" dirty="0" smtClean="0"/>
              <a:t> </a:t>
            </a:r>
            <a:r>
              <a:rPr lang="en-US" sz="2000" dirty="0" err="1" smtClean="0"/>
              <a:t>Scientifica</a:t>
            </a:r>
            <a:r>
              <a:rPr lang="en-US" sz="2000" dirty="0" smtClean="0"/>
              <a:t> / </a:t>
            </a:r>
            <a:r>
              <a:rPr lang="en-US" sz="2000" dirty="0" err="1" smtClean="0"/>
              <a:t>Informatio</a:t>
            </a:r>
            <a:r>
              <a:rPr lang="en-US" sz="2000" dirty="0" smtClean="0"/>
              <a:t> </a:t>
            </a:r>
            <a:r>
              <a:rPr lang="en-US" sz="2000" dirty="0" err="1" smtClean="0"/>
              <a:t>Medicata</a:t>
            </a:r>
            <a:endParaRPr lang="en-US" sz="2000" dirty="0" smtClean="0"/>
          </a:p>
          <a:p>
            <a:pPr eaLnBrk="1" hangingPunct="1"/>
            <a:r>
              <a:rPr lang="en-US" sz="2000" dirty="0" smtClean="0"/>
              <a:t>September </a:t>
            </a:r>
            <a:r>
              <a:rPr lang="en-US" sz="2000" dirty="0" smtClean="0"/>
              <a:t>2011</a:t>
            </a:r>
          </a:p>
        </p:txBody>
      </p:sp>
      <p:sp>
        <p:nvSpPr>
          <p:cNvPr id="6" name="Rectangle 3"/>
          <p:cNvSpPr txBox="1">
            <a:spLocks noChangeArrowheads="1"/>
          </p:cNvSpPr>
          <p:nvPr/>
        </p:nvSpPr>
        <p:spPr bwMode="auto">
          <a:xfrm>
            <a:off x="533400" y="5105400"/>
            <a:ext cx="8226425" cy="1524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90000"/>
              </a:lnSpc>
              <a:spcBef>
                <a:spcPct val="0"/>
              </a:spcBef>
              <a:spcAft>
                <a:spcPct val="0"/>
              </a:spcAft>
              <a:buClr>
                <a:schemeClr val="tx2"/>
              </a:buClr>
              <a:buSzTx/>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David Horky</a:t>
            </a:r>
          </a:p>
          <a:p>
            <a:pPr marL="0" marR="0" lvl="0" indent="0" algn="r" defTabSz="914400" rtl="0" eaLnBrk="1" fontAlgn="base" latinLnBrk="0" hangingPunct="1">
              <a:lnSpc>
                <a:spcPct val="90000"/>
              </a:lnSpc>
              <a:spcBef>
                <a:spcPct val="0"/>
              </a:spcBef>
              <a:spcAft>
                <a:spcPct val="0"/>
              </a:spcAft>
              <a:buClr>
                <a:schemeClr val="tx2"/>
              </a:buClr>
              <a:buSzTx/>
              <a:buFontTx/>
              <a:buNone/>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Country Manager – Central &amp; Eastern Europe</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p>
          <a:p>
            <a:pPr marL="0" marR="0" lvl="0" indent="0" algn="r" defTabSz="914400" rtl="0" eaLnBrk="1" fontAlgn="base" latinLnBrk="0" hangingPunct="1">
              <a:lnSpc>
                <a:spcPct val="90000"/>
              </a:lnSpc>
              <a:spcBef>
                <a:spcPct val="0"/>
              </a:spcBef>
              <a:spcAft>
                <a:spcPct val="0"/>
              </a:spcAft>
              <a:buClr>
                <a:schemeClr val="tx2"/>
              </a:buClr>
              <a:buSzTx/>
              <a:buFontTx/>
              <a:buNone/>
              <a:tabLst/>
              <a:defRPr/>
            </a:pPr>
            <a:r>
              <a:rPr kumimoji="0" lang="en-US" sz="2000" b="0" i="0" u="none" strike="noStrike" kern="0" cap="none" spc="0" normalizeH="0" baseline="0" noProof="0" dirty="0" err="1" smtClean="0">
                <a:ln>
                  <a:noFill/>
                </a:ln>
                <a:solidFill>
                  <a:srgbClr val="0000FF"/>
                </a:solidFill>
                <a:effectLst/>
                <a:uLnTx/>
                <a:uFillTx/>
                <a:latin typeface="+mn-lt"/>
                <a:ea typeface="+mn-ea"/>
                <a:cs typeface="+mn-cs"/>
              </a:rPr>
              <a:t>david.horky</a:t>
            </a:r>
            <a:r>
              <a:rPr kumimoji="0" lang="en-US" sz="2000" b="0" i="0" u="none" strike="noStrike" kern="0" cap="none" spc="0" normalizeH="0" baseline="0" noProof="0" dirty="0" smtClean="0">
                <a:ln>
                  <a:noFill/>
                </a:ln>
                <a:solidFill>
                  <a:srgbClr val="0000FF"/>
                </a:solidFill>
                <a:effectLst/>
                <a:uLnTx/>
                <a:uFillTx/>
                <a:latin typeface="+mn-lt"/>
                <a:ea typeface="+mn-ea"/>
                <a:cs typeface="+mn-cs"/>
              </a:rPr>
              <a:t>@</a:t>
            </a:r>
            <a:r>
              <a:rPr kumimoji="0" lang="en-GB" sz="2000" b="0" i="0" u="none" strike="noStrike" kern="0" cap="none" spc="0" normalizeH="0" baseline="0" noProof="0" dirty="0" smtClean="0">
                <a:ln>
                  <a:noFill/>
                </a:ln>
                <a:solidFill>
                  <a:srgbClr val="0000FF"/>
                </a:solidFill>
                <a:effectLst/>
                <a:uLnTx/>
                <a:uFillTx/>
                <a:latin typeface="+mn-lt"/>
                <a:ea typeface="+mn-ea"/>
                <a:cs typeface="+mn-cs"/>
              </a:rPr>
              <a:t>thomsonreuters.com</a:t>
            </a:r>
          </a:p>
          <a:p>
            <a:pPr marL="0" marR="0" lvl="0" indent="0" algn="l" defTabSz="914400" rtl="0" eaLnBrk="1" fontAlgn="base" latinLnBrk="0" hangingPunct="1">
              <a:lnSpc>
                <a:spcPct val="90000"/>
              </a:lnSpc>
              <a:spcBef>
                <a:spcPct val="0"/>
              </a:spcBef>
              <a:spcAft>
                <a:spcPct val="0"/>
              </a:spcAft>
              <a:buClr>
                <a:schemeClr val="tx2"/>
              </a:buClr>
              <a:buSzTx/>
              <a:buFontTx/>
              <a:buNone/>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1" fontAlgn="base" latinLnBrk="0" hangingPunct="1">
              <a:lnSpc>
                <a:spcPct val="90000"/>
              </a:lnSpc>
              <a:spcBef>
                <a:spcPct val="0"/>
              </a:spcBef>
              <a:spcAft>
                <a:spcPct val="0"/>
              </a:spcAft>
              <a:buClr>
                <a:schemeClr val="tx2"/>
              </a:buClr>
              <a:buSzTx/>
              <a:buFontTx/>
              <a:buNone/>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90000"/>
              </a:lnSpc>
              <a:spcBef>
                <a:spcPct val="0"/>
              </a:spcBef>
              <a:spcAft>
                <a:spcPct val="0"/>
              </a:spcAft>
              <a:buClr>
                <a:schemeClr val="tx2"/>
              </a:buClr>
              <a:buSzTx/>
              <a:buFontTx/>
              <a:buNone/>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1295400"/>
            <a:ext cx="822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3" name="Title 1"/>
          <p:cNvSpPr>
            <a:spLocks noGrp="1"/>
          </p:cNvSpPr>
          <p:nvPr>
            <p:ph type="title"/>
          </p:nvPr>
        </p:nvSpPr>
        <p:spPr>
          <a:xfrm>
            <a:off x="685800" y="838200"/>
            <a:ext cx="7369175" cy="836613"/>
          </a:xfrm>
        </p:spPr>
        <p:txBody>
          <a:bodyPr/>
          <a:lstStyle/>
          <a:p>
            <a:pPr eaLnBrk="1" hangingPunct="1"/>
            <a:r>
              <a:rPr lang="en-GB" sz="2400" smtClean="0">
                <a:solidFill>
                  <a:srgbClr val="FF8000"/>
                </a:solidFill>
              </a:rPr>
              <a:t>Introduction &amp; Overview</a:t>
            </a:r>
          </a:p>
        </p:txBody>
      </p:sp>
      <p:sp>
        <p:nvSpPr>
          <p:cNvPr id="5124" name="Content Placeholder 2"/>
          <p:cNvSpPr>
            <a:spLocks noGrp="1"/>
          </p:cNvSpPr>
          <p:nvPr>
            <p:ph idx="1"/>
          </p:nvPr>
        </p:nvSpPr>
        <p:spPr>
          <a:xfrm>
            <a:off x="917575" y="1676400"/>
            <a:ext cx="7769225" cy="4114800"/>
          </a:xfrm>
        </p:spPr>
        <p:txBody>
          <a:bodyPr/>
          <a:lstStyle/>
          <a:p>
            <a:pPr eaLnBrk="1" hangingPunct="1">
              <a:buFontTx/>
              <a:buNone/>
            </a:pPr>
            <a:endParaRPr lang="en-GB" sz="2000" smtClean="0"/>
          </a:p>
          <a:p>
            <a:pPr eaLnBrk="1" hangingPunct="1"/>
            <a:r>
              <a:rPr lang="en-GB" sz="2000" smtClean="0"/>
              <a:t>The global </a:t>
            </a:r>
            <a:r>
              <a:rPr lang="en-GB" sz="2000" i="1" smtClean="0"/>
              <a:t>Institutional Profiles </a:t>
            </a:r>
            <a:r>
              <a:rPr lang="en-GB" sz="2000" smtClean="0"/>
              <a:t>project is an initiative to collect factual data about academic institutions in all regions for the purposes of creating informative profiles of their activities.</a:t>
            </a:r>
          </a:p>
          <a:p>
            <a:pPr eaLnBrk="1" hangingPunct="1"/>
            <a:r>
              <a:rPr lang="en-GB" sz="2000" smtClean="0"/>
              <a:t>The objective is to profile more than 1,000 of the leading academic institutions around the world. </a:t>
            </a:r>
          </a:p>
          <a:p>
            <a:pPr eaLnBrk="1" hangingPunct="1"/>
            <a:r>
              <a:rPr lang="en-GB" sz="2000" smtClean="0"/>
              <a:t>The first use of this data has been to inform </a:t>
            </a:r>
            <a:r>
              <a:rPr lang="en-GB" sz="2000" i="1" smtClean="0"/>
              <a:t>Times Higher Education’</a:t>
            </a:r>
            <a:r>
              <a:rPr lang="en-GB" sz="2000" smtClean="0"/>
              <a:t>s World University Rankings.</a:t>
            </a:r>
          </a:p>
          <a:p>
            <a:pPr eaLnBrk="1" hangingPunct="1"/>
            <a:r>
              <a:rPr lang="en-GB" sz="2000" smtClean="0"/>
              <a:t>Thomson Reuters will now also make this information available</a:t>
            </a:r>
            <a:br>
              <a:rPr lang="en-GB" sz="2000" smtClean="0"/>
            </a:br>
            <a:r>
              <a:rPr lang="en-GB" sz="2000" smtClean="0"/>
              <a:t>as a component of InCites, to complement Global Comparisons and Research Performance Profiles.</a:t>
            </a:r>
          </a:p>
        </p:txBody>
      </p:sp>
      <p:sp>
        <p:nvSpPr>
          <p:cNvPr id="7" name="Title 1"/>
          <p:cNvSpPr txBox="1">
            <a:spLocks/>
          </p:cNvSpPr>
          <p:nvPr/>
        </p:nvSpPr>
        <p:spPr bwMode="gray">
          <a:xfrm>
            <a:off x="219075" y="152400"/>
            <a:ext cx="8334375" cy="793750"/>
          </a:xfrm>
          <a:prstGeom prst="rect">
            <a:avLst/>
          </a:prstGeom>
          <a:noFill/>
          <a:ln w="9525">
            <a:noFill/>
            <a:miter lim="800000"/>
            <a:headEnd/>
            <a:tailEnd/>
          </a:ln>
        </p:spPr>
        <p:txBody>
          <a:bodyPr lIns="0" tIns="0" rIns="0" bIns="0"/>
          <a:lstStyle/>
          <a:p>
            <a:pPr>
              <a:defRPr/>
            </a:pPr>
            <a:r>
              <a:rPr lang="en-US" sz="2400" dirty="0">
                <a:solidFill>
                  <a:srgbClr val="FF8000"/>
                </a:solidFill>
                <a:latin typeface="+mj-lt"/>
              </a:rPr>
              <a:t>InCites – Institutional Profiles</a:t>
            </a:r>
          </a:p>
        </p:txBody>
      </p:sp>
    </p:spTree>
  </p:cSld>
  <p:clrMapOvr>
    <a:masterClrMapping/>
  </p:clrMapOvr>
  <p:transition>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7575" y="685800"/>
            <a:ext cx="7369175" cy="581025"/>
          </a:xfrm>
        </p:spPr>
        <p:txBody>
          <a:bodyPr/>
          <a:lstStyle/>
          <a:p>
            <a:r>
              <a:rPr lang="en-GB" sz="2400" smtClean="0"/>
              <a:t>Three main sources of data</a:t>
            </a:r>
          </a:p>
        </p:txBody>
      </p:sp>
      <p:graphicFrame>
        <p:nvGraphicFramePr>
          <p:cNvPr id="5" name="Content Placeholder 4"/>
          <p:cNvGraphicFramePr>
            <a:graphicFrameLocks noGrp="1"/>
          </p:cNvGraphicFramePr>
          <p:nvPr>
            <p:ph idx="1"/>
          </p:nvPr>
        </p:nvGraphicFramePr>
        <p:xfrm>
          <a:off x="609601" y="1600200"/>
          <a:ext cx="7696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bwMode="gray">
          <a:xfrm>
            <a:off x="219075" y="152400"/>
            <a:ext cx="8334375" cy="793750"/>
          </a:xfrm>
          <a:prstGeom prst="rect">
            <a:avLst/>
          </a:prstGeom>
          <a:noFill/>
          <a:ln w="9525">
            <a:noFill/>
            <a:miter lim="800000"/>
            <a:headEnd/>
            <a:tailEnd/>
          </a:ln>
        </p:spPr>
        <p:txBody>
          <a:bodyPr lIns="0" tIns="0" rIns="0" bIns="0"/>
          <a:lstStyle/>
          <a:p>
            <a:pPr>
              <a:defRPr/>
            </a:pPr>
            <a:r>
              <a:rPr lang="en-US" sz="2400" dirty="0">
                <a:solidFill>
                  <a:srgbClr val="FF8000"/>
                </a:solidFill>
                <a:latin typeface="+mj-lt"/>
              </a:rPr>
              <a:t>InCites – Institutional Profiles</a:t>
            </a:r>
          </a:p>
        </p:txBody>
      </p:sp>
    </p:spTree>
  </p:cSld>
  <p:clrMapOvr>
    <a:masterClrMapping/>
  </p:clrMapOvr>
  <p:transition>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17575" y="457200"/>
            <a:ext cx="7369175" cy="836613"/>
          </a:xfrm>
        </p:spPr>
        <p:txBody>
          <a:bodyPr/>
          <a:lstStyle/>
          <a:p>
            <a:pPr eaLnBrk="1" hangingPunct="1"/>
            <a:r>
              <a:rPr lang="en-GB" sz="2400" smtClean="0"/>
              <a:t/>
            </a:r>
            <a:br>
              <a:rPr lang="en-GB" sz="2400" smtClean="0"/>
            </a:br>
            <a:r>
              <a:rPr lang="en-GB" sz="2400" smtClean="0"/>
              <a:t/>
            </a:r>
            <a:br>
              <a:rPr lang="en-GB" sz="2400" smtClean="0"/>
            </a:br>
            <a:r>
              <a:rPr lang="en-GB" sz="2400" smtClean="0"/>
              <a:t>Academic Reputation Survey</a:t>
            </a:r>
          </a:p>
        </p:txBody>
      </p:sp>
      <p:sp>
        <p:nvSpPr>
          <p:cNvPr id="7171" name="Content Placeholder 2"/>
          <p:cNvSpPr>
            <a:spLocks noGrp="1"/>
          </p:cNvSpPr>
          <p:nvPr>
            <p:ph idx="1"/>
          </p:nvPr>
        </p:nvSpPr>
        <p:spPr/>
        <p:txBody>
          <a:bodyPr/>
          <a:lstStyle/>
          <a:p>
            <a:pPr eaLnBrk="1" hangingPunct="1"/>
            <a:r>
              <a:rPr lang="en-GB" sz="1800" smtClean="0"/>
              <a:t>An annual survey of active academics and researchers around the world. Participants are polled to give feedback on the reputation of institutions in their subject area. </a:t>
            </a:r>
          </a:p>
          <a:p>
            <a:pPr eaLnBrk="1" hangingPunct="1"/>
            <a:r>
              <a:rPr lang="en-GB" sz="1800" smtClean="0"/>
              <a:t>A clear distinction between the reputation for </a:t>
            </a:r>
            <a:r>
              <a:rPr lang="en-GB" sz="1800" i="1" smtClean="0"/>
              <a:t>Research</a:t>
            </a:r>
            <a:r>
              <a:rPr lang="en-GB" sz="1800" smtClean="0"/>
              <a:t> and that for </a:t>
            </a:r>
            <a:r>
              <a:rPr lang="en-GB" sz="1800" i="1" smtClean="0"/>
              <a:t>Teaching</a:t>
            </a:r>
          </a:p>
          <a:p>
            <a:pPr eaLnBrk="1" hangingPunct="1"/>
            <a:r>
              <a:rPr lang="en-GB" sz="1800" smtClean="0"/>
              <a:t>Invitation only.</a:t>
            </a:r>
          </a:p>
          <a:p>
            <a:pPr eaLnBrk="1" hangingPunct="1"/>
            <a:r>
              <a:rPr lang="en-GB" sz="1800" smtClean="0"/>
              <a:t>Multiple languages</a:t>
            </a:r>
          </a:p>
          <a:p>
            <a:pPr eaLnBrk="1" hangingPunct="1"/>
            <a:endParaRPr lang="en-GB" sz="1800" smtClean="0"/>
          </a:p>
          <a:p>
            <a:pPr eaLnBrk="1" hangingPunct="1"/>
            <a:endParaRPr lang="en-GB" sz="1800" smtClean="0"/>
          </a:p>
        </p:txBody>
      </p:sp>
      <p:sp>
        <p:nvSpPr>
          <p:cNvPr id="5" name="Content Placeholder 2"/>
          <p:cNvSpPr txBox="1">
            <a:spLocks/>
          </p:cNvSpPr>
          <p:nvPr/>
        </p:nvSpPr>
        <p:spPr bwMode="auto">
          <a:xfrm>
            <a:off x="914400" y="4038600"/>
            <a:ext cx="7010400" cy="2438400"/>
          </a:xfrm>
          <a:prstGeom prst="rect">
            <a:avLst/>
          </a:prstGeom>
          <a:noFill/>
          <a:ln w="9525">
            <a:noFill/>
            <a:miter lim="800000"/>
            <a:headEnd/>
            <a:tailEnd/>
          </a:ln>
        </p:spPr>
        <p:txBody>
          <a:bodyPr lIns="0" tIns="0" rIns="182880" bIns="0"/>
          <a:lstStyle/>
          <a:p>
            <a:pPr marL="228600" indent="-228600" eaLnBrk="0" hangingPunct="0">
              <a:spcBef>
                <a:spcPct val="50000"/>
              </a:spcBef>
              <a:buClr>
                <a:schemeClr val="tx2"/>
              </a:buClr>
              <a:defRPr/>
            </a:pPr>
            <a:r>
              <a:rPr lang="en-GB" sz="2000" kern="0" dirty="0">
                <a:latin typeface="+mn-lt"/>
              </a:rPr>
              <a:t>Respondents are predominantly academics (2010)</a:t>
            </a:r>
          </a:p>
          <a:p>
            <a:pPr marL="628650" lvl="1" indent="-285750" eaLnBrk="0" hangingPunct="0">
              <a:spcBef>
                <a:spcPct val="30000"/>
              </a:spcBef>
              <a:buClr>
                <a:schemeClr val="tx2"/>
              </a:buClr>
              <a:buFont typeface="Arial" pitchFamily="34" charset="0"/>
              <a:buChar char="–"/>
              <a:defRPr/>
            </a:pPr>
            <a:r>
              <a:rPr lang="en-GB" kern="0" dirty="0">
                <a:latin typeface="+mn-lt"/>
              </a:rPr>
              <a:t>Academic staff			69% </a:t>
            </a:r>
          </a:p>
          <a:p>
            <a:pPr marL="628650" lvl="1" indent="-285750" eaLnBrk="0" hangingPunct="0">
              <a:spcBef>
                <a:spcPct val="30000"/>
              </a:spcBef>
              <a:buClr>
                <a:schemeClr val="tx2"/>
              </a:buClr>
              <a:buFont typeface="Arial" pitchFamily="34" charset="0"/>
              <a:buChar char="–"/>
              <a:defRPr/>
            </a:pPr>
            <a:r>
              <a:rPr lang="en-GB" kern="0" dirty="0">
                <a:latin typeface="+mn-lt"/>
              </a:rPr>
              <a:t>Research staff			15% </a:t>
            </a:r>
          </a:p>
          <a:p>
            <a:pPr marL="628650" lvl="1" indent="-285750" eaLnBrk="0" hangingPunct="0">
              <a:spcBef>
                <a:spcPct val="30000"/>
              </a:spcBef>
              <a:buClr>
                <a:schemeClr val="tx2"/>
              </a:buClr>
              <a:buFont typeface="Arial" pitchFamily="34" charset="0"/>
              <a:buChar char="–"/>
              <a:defRPr/>
            </a:pPr>
            <a:r>
              <a:rPr lang="en-GB" kern="0" dirty="0">
                <a:latin typeface="+mn-lt"/>
              </a:rPr>
              <a:t>Institutional leadership 	  	  7% </a:t>
            </a:r>
          </a:p>
          <a:p>
            <a:pPr marL="628650" lvl="1" indent="-285750" eaLnBrk="0" hangingPunct="0">
              <a:spcBef>
                <a:spcPct val="30000"/>
              </a:spcBef>
              <a:buClr>
                <a:schemeClr val="tx2"/>
              </a:buClr>
              <a:buFont typeface="Arial" pitchFamily="34" charset="0"/>
              <a:buChar char="–"/>
              <a:defRPr/>
            </a:pPr>
            <a:r>
              <a:rPr lang="en-GB" kern="0" dirty="0">
                <a:latin typeface="+mn-lt"/>
              </a:rPr>
              <a:t>Graduate/post graduate students 	  6%</a:t>
            </a:r>
            <a:endParaRPr lang="en-US" sz="1600" kern="0" dirty="0">
              <a:latin typeface="+mn-lt"/>
            </a:endParaRPr>
          </a:p>
          <a:p>
            <a:pPr marL="228600" indent="-228600" eaLnBrk="0" hangingPunct="0">
              <a:spcBef>
                <a:spcPct val="50000"/>
              </a:spcBef>
              <a:buClr>
                <a:schemeClr val="tx2"/>
              </a:buClr>
              <a:defRPr/>
            </a:pPr>
            <a:endParaRPr lang="en-GB" sz="500" dirty="0">
              <a:latin typeface="Arial" charset="0"/>
              <a:hlinkClick r:id="rId3"/>
            </a:endParaRPr>
          </a:p>
          <a:p>
            <a:pPr marL="228600" indent="-228600" eaLnBrk="0" hangingPunct="0">
              <a:spcBef>
                <a:spcPct val="50000"/>
              </a:spcBef>
              <a:buClr>
                <a:schemeClr val="tx2"/>
              </a:buClr>
              <a:defRPr/>
            </a:pPr>
            <a:r>
              <a:rPr lang="en-GB" sz="1600" dirty="0">
                <a:latin typeface="Arial" charset="0"/>
                <a:hlinkClick r:id="rId3"/>
              </a:rPr>
              <a:t>http://science.thomsonreuters.com/globalprofilesproject/gpp-reputational/</a:t>
            </a:r>
            <a:r>
              <a:rPr lang="en-GB" sz="1600" dirty="0">
                <a:latin typeface="Arial" charset="0"/>
              </a:rPr>
              <a:t> </a:t>
            </a:r>
            <a:endParaRPr lang="en-US" sz="2000" dirty="0">
              <a:latin typeface="Arial" charset="0"/>
            </a:endParaRPr>
          </a:p>
          <a:p>
            <a:pPr marL="228600" indent="-228600" eaLnBrk="0" hangingPunct="0">
              <a:spcBef>
                <a:spcPct val="50000"/>
              </a:spcBef>
              <a:buClr>
                <a:schemeClr val="tx2"/>
              </a:buClr>
              <a:defRPr/>
            </a:pPr>
            <a:endParaRPr lang="en-GB" sz="2000" kern="0" dirty="0">
              <a:latin typeface="+mn-lt"/>
            </a:endParaRPr>
          </a:p>
        </p:txBody>
      </p:sp>
      <p:sp>
        <p:nvSpPr>
          <p:cNvPr id="6" name="Title 1"/>
          <p:cNvSpPr txBox="1">
            <a:spLocks/>
          </p:cNvSpPr>
          <p:nvPr/>
        </p:nvSpPr>
        <p:spPr bwMode="gray">
          <a:xfrm>
            <a:off x="219075" y="152400"/>
            <a:ext cx="8334375" cy="793750"/>
          </a:xfrm>
          <a:prstGeom prst="rect">
            <a:avLst/>
          </a:prstGeom>
          <a:noFill/>
          <a:ln w="9525">
            <a:noFill/>
            <a:miter lim="800000"/>
            <a:headEnd/>
            <a:tailEnd/>
          </a:ln>
        </p:spPr>
        <p:txBody>
          <a:bodyPr lIns="0" tIns="0" rIns="0" bIns="0"/>
          <a:lstStyle/>
          <a:p>
            <a:pPr>
              <a:defRPr/>
            </a:pPr>
            <a:r>
              <a:rPr lang="en-US" sz="2400" dirty="0">
                <a:solidFill>
                  <a:srgbClr val="FF8000"/>
                </a:solidFill>
                <a:latin typeface="+mj-lt"/>
              </a:rPr>
              <a:t>InCites – Institutional Profiles</a:t>
            </a:r>
          </a:p>
        </p:txBody>
      </p:sp>
    </p:spTree>
  </p:cSld>
  <p:clrMapOvr>
    <a:masterClrMapping/>
  </p:clrMapOvr>
  <p:transition>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17575" y="457200"/>
            <a:ext cx="7369175" cy="836613"/>
          </a:xfrm>
        </p:spPr>
        <p:txBody>
          <a:bodyPr/>
          <a:lstStyle/>
          <a:p>
            <a:pPr eaLnBrk="1" hangingPunct="1"/>
            <a:r>
              <a:rPr lang="en-GB" sz="2400" smtClean="0"/>
              <a:t/>
            </a:r>
            <a:br>
              <a:rPr lang="en-GB" sz="2400" smtClean="0"/>
            </a:br>
            <a:r>
              <a:rPr lang="en-GB" sz="2400" smtClean="0"/>
              <a:t>Institutional Data Gathering</a:t>
            </a:r>
          </a:p>
        </p:txBody>
      </p:sp>
      <p:sp>
        <p:nvSpPr>
          <p:cNvPr id="8195" name="Content Placeholder 2"/>
          <p:cNvSpPr>
            <a:spLocks noGrp="1"/>
          </p:cNvSpPr>
          <p:nvPr>
            <p:ph idx="1"/>
          </p:nvPr>
        </p:nvSpPr>
        <p:spPr/>
        <p:txBody>
          <a:bodyPr/>
          <a:lstStyle/>
          <a:p>
            <a:pPr eaLnBrk="1" hangingPunct="1"/>
            <a:r>
              <a:rPr lang="en-GB" sz="2000" smtClean="0"/>
              <a:t>Thomson Reuters collects factual data directly from the participating institutions</a:t>
            </a:r>
          </a:p>
          <a:p>
            <a:pPr eaLnBrk="1" hangingPunct="1"/>
            <a:r>
              <a:rPr lang="en-GB" sz="2000" smtClean="0"/>
              <a:t>Thomson Reuters has made considerable efforts to collect high quality, internationally comparable data while minimizing the work burden. </a:t>
            </a:r>
          </a:p>
          <a:p>
            <a:pPr lvl="1" eaLnBrk="1" hangingPunct="1"/>
            <a:r>
              <a:rPr lang="en-GB" smtClean="0"/>
              <a:t>Use existing authoritative data sources when available</a:t>
            </a:r>
          </a:p>
          <a:p>
            <a:pPr lvl="1" eaLnBrk="1" hangingPunct="1"/>
            <a:r>
              <a:rPr lang="en-GB" smtClean="0"/>
              <a:t>Common data definitions for all institutions / countries </a:t>
            </a:r>
          </a:p>
          <a:p>
            <a:pPr lvl="1" eaLnBrk="1" hangingPunct="1"/>
            <a:r>
              <a:rPr lang="en-GB" smtClean="0"/>
              <a:t>Strong support structure </a:t>
            </a:r>
          </a:p>
          <a:p>
            <a:pPr lvl="1" eaLnBrk="1" hangingPunct="1"/>
            <a:r>
              <a:rPr lang="en-GB" smtClean="0"/>
              <a:t>Data validation using third party data</a:t>
            </a:r>
          </a:p>
          <a:p>
            <a:pPr eaLnBrk="1" hangingPunct="1">
              <a:buFontTx/>
              <a:buNone/>
            </a:pPr>
            <a:endParaRPr lang="en-GB" sz="2000" smtClean="0"/>
          </a:p>
        </p:txBody>
      </p:sp>
      <p:pic>
        <p:nvPicPr>
          <p:cNvPr id="8196" name="Picture 4" descr="\\Tshuklonfs01\u1420908\Personal\pictures\42-16469871_72dpi\42-16469871_72dpi.jpg"/>
          <p:cNvPicPr>
            <a:picLocks noChangeAspect="1" noChangeArrowheads="1"/>
          </p:cNvPicPr>
          <p:nvPr/>
        </p:nvPicPr>
        <p:blipFill>
          <a:blip r:embed="rId3" cstate="print"/>
          <a:srcRect/>
          <a:stretch>
            <a:fillRect/>
          </a:stretch>
        </p:blipFill>
        <p:spPr bwMode="auto">
          <a:xfrm>
            <a:off x="6096000" y="4724400"/>
            <a:ext cx="2590800" cy="1728788"/>
          </a:xfrm>
          <a:prstGeom prst="rect">
            <a:avLst/>
          </a:prstGeom>
          <a:noFill/>
          <a:ln w="9525">
            <a:noFill/>
            <a:miter lim="800000"/>
            <a:headEnd/>
            <a:tailEnd/>
          </a:ln>
        </p:spPr>
      </p:pic>
      <p:sp>
        <p:nvSpPr>
          <p:cNvPr id="5" name="Title 1"/>
          <p:cNvSpPr txBox="1">
            <a:spLocks/>
          </p:cNvSpPr>
          <p:nvPr/>
        </p:nvSpPr>
        <p:spPr bwMode="gray">
          <a:xfrm>
            <a:off x="219075" y="152400"/>
            <a:ext cx="8334375" cy="793750"/>
          </a:xfrm>
          <a:prstGeom prst="rect">
            <a:avLst/>
          </a:prstGeom>
          <a:noFill/>
          <a:ln w="9525">
            <a:noFill/>
            <a:miter lim="800000"/>
            <a:headEnd/>
            <a:tailEnd/>
          </a:ln>
        </p:spPr>
        <p:txBody>
          <a:bodyPr lIns="0" tIns="0" rIns="0" bIns="0"/>
          <a:lstStyle/>
          <a:p>
            <a:pPr>
              <a:defRPr/>
            </a:pPr>
            <a:r>
              <a:rPr lang="en-US" sz="2400" dirty="0">
                <a:solidFill>
                  <a:srgbClr val="FF8000"/>
                </a:solidFill>
                <a:latin typeface="+mj-lt"/>
              </a:rPr>
              <a:t>InCites – Institutional Profiles</a:t>
            </a:r>
          </a:p>
        </p:txBody>
      </p:sp>
    </p:spTree>
  </p:cSld>
  <p:clrMapOvr>
    <a:masterClrMapping/>
  </p:clrMapOvr>
  <p:transition>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917575" y="457200"/>
            <a:ext cx="7369175" cy="836613"/>
          </a:xfrm>
        </p:spPr>
        <p:txBody>
          <a:bodyPr/>
          <a:lstStyle/>
          <a:p>
            <a:r>
              <a:rPr lang="en-GB" sz="2400" smtClean="0"/>
              <a:t>Bibliometric data </a:t>
            </a:r>
          </a:p>
        </p:txBody>
      </p:sp>
      <p:sp>
        <p:nvSpPr>
          <p:cNvPr id="1028" name="Content Placeholder 2"/>
          <p:cNvSpPr>
            <a:spLocks noGrp="1"/>
          </p:cNvSpPr>
          <p:nvPr>
            <p:ph idx="1"/>
          </p:nvPr>
        </p:nvSpPr>
        <p:spPr/>
        <p:txBody>
          <a:bodyPr/>
          <a:lstStyle/>
          <a:p>
            <a:r>
              <a:rPr lang="en-GB" smtClean="0"/>
              <a:t>Utilizes the Thomson Reuters </a:t>
            </a:r>
            <a:r>
              <a:rPr lang="en-GB" i="1" smtClean="0"/>
              <a:t>Web of Science </a:t>
            </a:r>
            <a:r>
              <a:rPr lang="en-GB" smtClean="0"/>
              <a:t>data, considered the gold standard by many evaluation bodies globally. </a:t>
            </a:r>
          </a:p>
          <a:p>
            <a:r>
              <a:rPr lang="en-GB" smtClean="0"/>
              <a:t>Many bibliometric indicators can be generated. </a:t>
            </a:r>
            <a:br>
              <a:rPr lang="en-GB" smtClean="0"/>
            </a:br>
            <a:r>
              <a:rPr lang="en-GB" smtClean="0"/>
              <a:t>Combinations of bibliometric and institutional data can create new and unique indicators.</a:t>
            </a:r>
          </a:p>
          <a:p>
            <a:pPr lvl="1"/>
            <a:r>
              <a:rPr lang="en-GB" smtClean="0"/>
              <a:t>Papers per (academic + research staff)</a:t>
            </a:r>
          </a:p>
          <a:p>
            <a:pPr lvl="1"/>
            <a:r>
              <a:rPr lang="en-GB" smtClean="0"/>
              <a:t>Citation impact</a:t>
            </a:r>
          </a:p>
          <a:p>
            <a:pPr lvl="1"/>
            <a:r>
              <a:rPr lang="en-GB" smtClean="0"/>
              <a:t>Papers per research $ </a:t>
            </a:r>
          </a:p>
          <a:p>
            <a:pPr lvl="1"/>
            <a:r>
              <a:rPr lang="en-GB" smtClean="0"/>
              <a:t>Research power</a:t>
            </a:r>
          </a:p>
          <a:p>
            <a:r>
              <a:rPr lang="en-GB" smtClean="0"/>
              <a:t>Data must be normalized.</a:t>
            </a:r>
          </a:p>
        </p:txBody>
      </p:sp>
      <p:graphicFrame>
        <p:nvGraphicFramePr>
          <p:cNvPr id="1026" name="Chart 4"/>
          <p:cNvGraphicFramePr>
            <a:graphicFrameLocks/>
          </p:cNvGraphicFramePr>
          <p:nvPr/>
        </p:nvGraphicFramePr>
        <p:xfrm>
          <a:off x="5181600" y="4419600"/>
          <a:ext cx="3200400" cy="2057400"/>
        </p:xfrm>
        <a:graphic>
          <a:graphicData uri="http://schemas.openxmlformats.org/presentationml/2006/ole">
            <p:oleObj spid="_x0000_s1026" r:id="rId4" imgW="3682303" imgH="2408129" progId="Excel.Sheet.8">
              <p:embed/>
            </p:oleObj>
          </a:graphicData>
        </a:graphic>
      </p:graphicFrame>
      <p:sp>
        <p:nvSpPr>
          <p:cNvPr id="5" name="Title 1"/>
          <p:cNvSpPr txBox="1">
            <a:spLocks/>
          </p:cNvSpPr>
          <p:nvPr/>
        </p:nvSpPr>
        <p:spPr bwMode="gray">
          <a:xfrm>
            <a:off x="219075" y="152400"/>
            <a:ext cx="8334375" cy="793750"/>
          </a:xfrm>
          <a:prstGeom prst="rect">
            <a:avLst/>
          </a:prstGeom>
          <a:noFill/>
          <a:ln w="9525">
            <a:noFill/>
            <a:miter lim="800000"/>
            <a:headEnd/>
            <a:tailEnd/>
          </a:ln>
        </p:spPr>
        <p:txBody>
          <a:bodyPr lIns="0" tIns="0" rIns="0" bIns="0"/>
          <a:lstStyle/>
          <a:p>
            <a:pPr>
              <a:defRPr/>
            </a:pPr>
            <a:r>
              <a:rPr lang="en-US" sz="2400" dirty="0">
                <a:solidFill>
                  <a:srgbClr val="FF8000"/>
                </a:solidFill>
                <a:latin typeface="+mj-lt"/>
              </a:rPr>
              <a:t>InCites – Institutional Profiles</a:t>
            </a:r>
          </a:p>
        </p:txBody>
      </p:sp>
    </p:spTree>
  </p:cSld>
  <p:clrMapOvr>
    <a:masterClrMapping/>
  </p:clrMapOvr>
  <p:transition>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17575" y="457200"/>
            <a:ext cx="7369175" cy="836613"/>
          </a:xfrm>
        </p:spPr>
        <p:txBody>
          <a:bodyPr/>
          <a:lstStyle/>
          <a:p>
            <a:pPr eaLnBrk="1" hangingPunct="1"/>
            <a:r>
              <a:rPr lang="en-GB" sz="2400" smtClean="0"/>
              <a:t/>
            </a:r>
            <a:br>
              <a:rPr lang="en-GB" sz="2400" smtClean="0"/>
            </a:br>
            <a:r>
              <a:rPr lang="en-GB" sz="2400" smtClean="0"/>
              <a:t>Data Analysis and Interpretation</a:t>
            </a:r>
          </a:p>
        </p:txBody>
      </p:sp>
      <p:sp>
        <p:nvSpPr>
          <p:cNvPr id="10243" name="Content Placeholder 2"/>
          <p:cNvSpPr>
            <a:spLocks noGrp="1"/>
          </p:cNvSpPr>
          <p:nvPr>
            <p:ph idx="1"/>
          </p:nvPr>
        </p:nvSpPr>
        <p:spPr>
          <a:xfrm>
            <a:off x="917575" y="1525588"/>
            <a:ext cx="7369175" cy="4722812"/>
          </a:xfrm>
        </p:spPr>
        <p:txBody>
          <a:bodyPr/>
          <a:lstStyle/>
          <a:p>
            <a:pPr eaLnBrk="1" hangingPunct="1"/>
            <a:r>
              <a:rPr lang="en-GB" sz="2000" smtClean="0"/>
              <a:t>Analysis and interpretation of the data is essential.</a:t>
            </a:r>
          </a:p>
          <a:p>
            <a:pPr eaLnBrk="1" hangingPunct="1"/>
            <a:r>
              <a:rPr lang="en-GB" sz="2000" smtClean="0"/>
              <a:t>Modifications of data for comparability.</a:t>
            </a:r>
          </a:p>
          <a:p>
            <a:pPr eaLnBrk="1" hangingPunct="1"/>
            <a:r>
              <a:rPr lang="en-GB" sz="2000" smtClean="0"/>
              <a:t>Benchmarking / normalization:</a:t>
            </a:r>
          </a:p>
          <a:p>
            <a:pPr lvl="1" eaLnBrk="1" hangingPunct="1"/>
            <a:r>
              <a:rPr lang="en-GB" smtClean="0"/>
              <a:t>Data for one institution is compared to the average for the all institutions to understand the performance.</a:t>
            </a:r>
          </a:p>
          <a:p>
            <a:pPr lvl="1" eaLnBrk="1" hangingPunct="1"/>
            <a:r>
              <a:rPr lang="en-GB" smtClean="0"/>
              <a:t>There are fundamental differences in different disciplines and normalization of the data is essential for fair comparisons. </a:t>
            </a:r>
          </a:p>
          <a:p>
            <a:pPr lvl="1" eaLnBrk="1" hangingPunct="1"/>
            <a:r>
              <a:rPr lang="en-GB" smtClean="0"/>
              <a:t>Understand where an institution </a:t>
            </a:r>
            <a:br>
              <a:rPr lang="en-GB" smtClean="0"/>
            </a:br>
            <a:r>
              <a:rPr lang="en-GB" smtClean="0"/>
              <a:t>fits within the distribution of all</a:t>
            </a:r>
            <a:br>
              <a:rPr lang="en-GB" smtClean="0"/>
            </a:br>
            <a:r>
              <a:rPr lang="en-GB" smtClean="0"/>
              <a:t>institutions.</a:t>
            </a:r>
          </a:p>
          <a:p>
            <a:pPr eaLnBrk="1" hangingPunct="1">
              <a:buFontTx/>
              <a:buNone/>
            </a:pPr>
            <a:endParaRPr lang="en-GB" sz="2000" smtClean="0"/>
          </a:p>
          <a:p>
            <a:pPr eaLnBrk="1" hangingPunct="1">
              <a:buFontTx/>
              <a:buNone/>
            </a:pPr>
            <a:endParaRPr lang="en-GB" sz="2000" smtClean="0"/>
          </a:p>
        </p:txBody>
      </p:sp>
      <p:grpSp>
        <p:nvGrpSpPr>
          <p:cNvPr id="10244" name="Group 5"/>
          <p:cNvGrpSpPr>
            <a:grpSpLocks/>
          </p:cNvGrpSpPr>
          <p:nvPr/>
        </p:nvGrpSpPr>
        <p:grpSpPr bwMode="auto">
          <a:xfrm>
            <a:off x="5791200" y="4495800"/>
            <a:ext cx="2819400" cy="2144713"/>
            <a:chOff x="5791200" y="4495800"/>
            <a:chExt cx="2819400" cy="2145175"/>
          </a:xfrm>
        </p:grpSpPr>
        <p:pic>
          <p:nvPicPr>
            <p:cNvPr id="10246" name="Picture 2" descr="http://www.mathsisfun.com/data/images/standard-normal-distribution.gif"/>
            <p:cNvPicPr>
              <a:picLocks noChangeAspect="1" noChangeArrowheads="1"/>
            </p:cNvPicPr>
            <p:nvPr/>
          </p:nvPicPr>
          <p:blipFill>
            <a:blip r:embed="rId3" cstate="print"/>
            <a:srcRect/>
            <a:stretch>
              <a:fillRect/>
            </a:stretch>
          </p:blipFill>
          <p:spPr bwMode="auto">
            <a:xfrm>
              <a:off x="5791200" y="4495800"/>
              <a:ext cx="2819400" cy="2114550"/>
            </a:xfrm>
            <a:prstGeom prst="rect">
              <a:avLst/>
            </a:prstGeom>
            <a:noFill/>
            <a:ln w="9525">
              <a:noFill/>
              <a:miter lim="800000"/>
              <a:headEnd/>
              <a:tailEnd/>
            </a:ln>
          </p:spPr>
        </p:pic>
        <p:sp>
          <p:nvSpPr>
            <p:cNvPr id="5" name="Rectangle 4"/>
            <p:cNvSpPr/>
            <p:nvPr/>
          </p:nvSpPr>
          <p:spPr>
            <a:xfrm>
              <a:off x="7643813" y="6312291"/>
              <a:ext cx="128587" cy="328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7" name="Title 1"/>
          <p:cNvSpPr txBox="1">
            <a:spLocks/>
          </p:cNvSpPr>
          <p:nvPr/>
        </p:nvSpPr>
        <p:spPr bwMode="gray">
          <a:xfrm>
            <a:off x="219075" y="152400"/>
            <a:ext cx="8334375" cy="793750"/>
          </a:xfrm>
          <a:prstGeom prst="rect">
            <a:avLst/>
          </a:prstGeom>
          <a:noFill/>
          <a:ln w="9525">
            <a:noFill/>
            <a:miter lim="800000"/>
            <a:headEnd/>
            <a:tailEnd/>
          </a:ln>
        </p:spPr>
        <p:txBody>
          <a:bodyPr lIns="0" tIns="0" rIns="0" bIns="0"/>
          <a:lstStyle/>
          <a:p>
            <a:pPr>
              <a:defRPr/>
            </a:pPr>
            <a:r>
              <a:rPr lang="en-US" sz="2400" dirty="0">
                <a:solidFill>
                  <a:srgbClr val="FF8000"/>
                </a:solidFill>
                <a:latin typeface="+mj-lt"/>
              </a:rPr>
              <a:t>InCites – Institutional Profiles</a:t>
            </a:r>
          </a:p>
        </p:txBody>
      </p:sp>
    </p:spTree>
  </p:cSld>
  <p:clrMapOvr>
    <a:masterClrMapping/>
  </p:clrMapOvr>
  <p:transition>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20" name="Picture 4" descr="Rankmethodfinal"/>
          <p:cNvPicPr>
            <a:picLocks noChangeAspect="1" noChangeArrowheads="1"/>
          </p:cNvPicPr>
          <p:nvPr/>
        </p:nvPicPr>
        <p:blipFill>
          <a:blip r:embed="rId3" cstate="print"/>
          <a:srcRect/>
          <a:stretch>
            <a:fillRect/>
          </a:stretch>
        </p:blipFill>
        <p:spPr bwMode="auto">
          <a:xfrm>
            <a:off x="2667000" y="1447800"/>
            <a:ext cx="6172200" cy="5334000"/>
          </a:xfrm>
          <a:prstGeom prst="rect">
            <a:avLst/>
          </a:prstGeom>
          <a:noFill/>
          <a:effectLst>
            <a:outerShdw dist="35921" dir="2700000" algn="ctr" rotWithShape="0">
              <a:srgbClr val="808080"/>
            </a:outerShdw>
          </a:effectLst>
        </p:spPr>
      </p:pic>
      <p:sp>
        <p:nvSpPr>
          <p:cNvPr id="5" name="Title 1"/>
          <p:cNvSpPr txBox="1">
            <a:spLocks/>
          </p:cNvSpPr>
          <p:nvPr/>
        </p:nvSpPr>
        <p:spPr bwMode="gray">
          <a:xfrm>
            <a:off x="219075" y="152400"/>
            <a:ext cx="8334375" cy="793750"/>
          </a:xfrm>
          <a:prstGeom prst="rect">
            <a:avLst/>
          </a:prstGeom>
          <a:noFill/>
          <a:ln w="9525">
            <a:noFill/>
            <a:miter lim="800000"/>
            <a:headEnd/>
            <a:tailEnd/>
          </a:ln>
        </p:spPr>
        <p:txBody>
          <a:bodyPr lIns="0" tIns="0" rIns="0" bIns="0"/>
          <a:lstStyle/>
          <a:p>
            <a:pPr>
              <a:defRPr/>
            </a:pPr>
            <a:r>
              <a:rPr lang="en-US" sz="2400" dirty="0">
                <a:solidFill>
                  <a:srgbClr val="FF8000"/>
                </a:solidFill>
                <a:latin typeface="+mj-lt"/>
              </a:rPr>
              <a:t>InCites – Institutional Profiles</a:t>
            </a:r>
          </a:p>
        </p:txBody>
      </p:sp>
      <p:sp>
        <p:nvSpPr>
          <p:cNvPr id="11268" name="Title 1"/>
          <p:cNvSpPr>
            <a:spLocks noGrp="1"/>
          </p:cNvSpPr>
          <p:nvPr>
            <p:ph type="title"/>
          </p:nvPr>
        </p:nvSpPr>
        <p:spPr>
          <a:xfrm>
            <a:off x="917575" y="457200"/>
            <a:ext cx="7369175" cy="836613"/>
          </a:xfrm>
        </p:spPr>
        <p:txBody>
          <a:bodyPr/>
          <a:lstStyle/>
          <a:p>
            <a:pPr eaLnBrk="1" hangingPunct="1"/>
            <a:r>
              <a:rPr lang="en-GB" sz="2400" smtClean="0"/>
              <a:t/>
            </a:r>
            <a:br>
              <a:rPr lang="en-GB" sz="2400" smtClean="0"/>
            </a:br>
            <a:r>
              <a:rPr lang="en-GB" sz="2400" smtClean="0"/>
              <a:t>The 2010-2011 Thomson Reuters Methodology</a:t>
            </a:r>
          </a:p>
        </p:txBody>
      </p:sp>
      <p:sp>
        <p:nvSpPr>
          <p:cNvPr id="8" name="Rounded Rectangle 7"/>
          <p:cNvSpPr/>
          <p:nvPr/>
        </p:nvSpPr>
        <p:spPr>
          <a:xfrm>
            <a:off x="5943600" y="1371600"/>
            <a:ext cx="2971800" cy="381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52400" y="2362200"/>
            <a:ext cx="2438400" cy="2632075"/>
          </a:xfrm>
          <a:prstGeom prst="rect">
            <a:avLst/>
          </a:prstGeom>
          <a:solidFill>
            <a:schemeClr val="tx1">
              <a:lumMod val="20000"/>
              <a:lumOff val="80000"/>
            </a:schemeClr>
          </a:solidFill>
          <a:ln>
            <a:solidFill>
              <a:schemeClr val="tx2"/>
            </a:solidFill>
          </a:ln>
        </p:spPr>
        <p:txBody>
          <a:bodyPr tIns="91440" bIns="91440">
            <a:spAutoFit/>
          </a:bodyPr>
          <a:lstStyle/>
          <a:p>
            <a:pPr>
              <a:defRPr/>
            </a:pPr>
            <a:r>
              <a:rPr lang="en-GB" sz="1600" dirty="0"/>
              <a:t>13 indicators, across five broad areas of a university’s activity, covering the three core missions of every university: </a:t>
            </a:r>
          </a:p>
          <a:p>
            <a:pPr marL="119063">
              <a:spcBef>
                <a:spcPts val="600"/>
              </a:spcBef>
              <a:buClr>
                <a:srgbClr val="FF8000"/>
              </a:buClr>
              <a:buSzPct val="90000"/>
              <a:buFont typeface="Wingdings" pitchFamily="2" charset="2"/>
              <a:buChar char="Ø"/>
              <a:defRPr/>
            </a:pPr>
            <a:r>
              <a:rPr lang="en-GB" sz="1600" dirty="0"/>
              <a:t> Teaching</a:t>
            </a:r>
          </a:p>
          <a:p>
            <a:pPr marL="119063">
              <a:spcBef>
                <a:spcPts val="600"/>
              </a:spcBef>
              <a:buClr>
                <a:srgbClr val="FF8000"/>
              </a:buClr>
              <a:buSzPct val="90000"/>
              <a:buFont typeface="Wingdings" pitchFamily="2" charset="2"/>
              <a:buChar char="Ø"/>
              <a:defRPr/>
            </a:pPr>
            <a:r>
              <a:rPr lang="en-GB" sz="1600" dirty="0"/>
              <a:t> Research</a:t>
            </a:r>
          </a:p>
          <a:p>
            <a:pPr marL="119063">
              <a:spcBef>
                <a:spcPts val="600"/>
              </a:spcBef>
              <a:buClr>
                <a:srgbClr val="FF8000"/>
              </a:buClr>
              <a:buSzPct val="90000"/>
              <a:buFont typeface="Wingdings" pitchFamily="2" charset="2"/>
              <a:buChar char="Ø"/>
              <a:defRPr/>
            </a:pPr>
            <a:r>
              <a:rPr lang="en-GB" sz="1600" dirty="0"/>
              <a:t> Knowledge Transfer</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gray">
          <a:xfrm>
            <a:off x="219075" y="152400"/>
            <a:ext cx="8334375" cy="793750"/>
          </a:xfrm>
          <a:prstGeom prst="rect">
            <a:avLst/>
          </a:prstGeom>
          <a:noFill/>
          <a:ln w="9525">
            <a:noFill/>
            <a:miter lim="800000"/>
            <a:headEnd/>
            <a:tailEnd/>
          </a:ln>
        </p:spPr>
        <p:txBody>
          <a:bodyPr lIns="0" tIns="0" rIns="0" bIns="0"/>
          <a:lstStyle/>
          <a:p>
            <a:pPr>
              <a:defRPr/>
            </a:pPr>
            <a:r>
              <a:rPr lang="en-US" sz="2400" dirty="0">
                <a:solidFill>
                  <a:srgbClr val="FF8000"/>
                </a:solidFill>
                <a:latin typeface="+mj-lt"/>
              </a:rPr>
              <a:t>InCites – Institutional Profiles</a:t>
            </a:r>
          </a:p>
        </p:txBody>
      </p:sp>
      <p:pic>
        <p:nvPicPr>
          <p:cNvPr id="12291" name="Picture 7" descr="Home.jpg"/>
          <p:cNvPicPr>
            <a:picLocks noChangeAspect="1"/>
          </p:cNvPicPr>
          <p:nvPr/>
        </p:nvPicPr>
        <p:blipFill>
          <a:blip r:embed="rId3" cstate="print"/>
          <a:srcRect/>
          <a:stretch>
            <a:fillRect/>
          </a:stretch>
        </p:blipFill>
        <p:spPr bwMode="auto">
          <a:xfrm>
            <a:off x="236538" y="1017588"/>
            <a:ext cx="8755062" cy="4926012"/>
          </a:xfrm>
          <a:prstGeom prst="rect">
            <a:avLst/>
          </a:prstGeom>
          <a:noFill/>
          <a:ln w="3175">
            <a:solidFill>
              <a:schemeClr val="tx1"/>
            </a:solidFill>
            <a:miter lim="800000"/>
            <a:headEnd/>
            <a:tailEnd/>
          </a:ln>
        </p:spPr>
      </p:pic>
      <p:sp>
        <p:nvSpPr>
          <p:cNvPr id="9" name="Rectangle 8"/>
          <p:cNvSpPr/>
          <p:nvPr/>
        </p:nvSpPr>
        <p:spPr>
          <a:xfrm>
            <a:off x="6324600" y="5029200"/>
            <a:ext cx="2438400" cy="430213"/>
          </a:xfrm>
          <a:prstGeom prst="rect">
            <a:avLst/>
          </a:prstGeom>
          <a:solidFill>
            <a:schemeClr val="tx1">
              <a:lumMod val="20000"/>
              <a:lumOff val="80000"/>
            </a:schemeClr>
          </a:solidFill>
          <a:ln>
            <a:solidFill>
              <a:schemeClr val="tx2"/>
            </a:solidFill>
          </a:ln>
        </p:spPr>
        <p:txBody>
          <a:bodyPr tIns="91440" bIns="91440">
            <a:spAutoFit/>
          </a:bodyPr>
          <a:lstStyle/>
          <a:p>
            <a:pPr>
              <a:defRPr/>
            </a:pPr>
            <a:r>
              <a:rPr lang="en-GB" sz="1600" dirty="0"/>
              <a:t>Launching in June 2011</a:t>
            </a:r>
          </a:p>
        </p:txBody>
      </p:sp>
      <p:sp>
        <p:nvSpPr>
          <p:cNvPr id="10" name="Rounded Rectangle 9"/>
          <p:cNvSpPr/>
          <p:nvPr/>
        </p:nvSpPr>
        <p:spPr>
          <a:xfrm>
            <a:off x="228600" y="4724400"/>
            <a:ext cx="5943600" cy="1143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 name="Picture 13" descr="INstProfOptions.jpg"/>
          <p:cNvPicPr>
            <a:picLocks noChangeAspect="1"/>
          </p:cNvPicPr>
          <p:nvPr/>
        </p:nvPicPr>
        <p:blipFill>
          <a:blip r:embed="rId4" cstate="print"/>
          <a:srcRect/>
          <a:stretch>
            <a:fillRect/>
          </a:stretch>
        </p:blipFill>
        <p:spPr bwMode="auto">
          <a:xfrm>
            <a:off x="2286000" y="838200"/>
            <a:ext cx="6278563" cy="3575050"/>
          </a:xfrm>
          <a:prstGeom prst="rect">
            <a:avLst/>
          </a:prstGeom>
          <a:noFill/>
          <a:ln w="3175">
            <a:solidFill>
              <a:schemeClr val="tx1"/>
            </a:solidFill>
            <a:miter lim="800000"/>
            <a:headEnd/>
            <a:tailEnd/>
          </a:ln>
        </p:spPr>
      </p:pic>
      <p:sp>
        <p:nvSpPr>
          <p:cNvPr id="15" name="Rectangle 14"/>
          <p:cNvSpPr/>
          <p:nvPr/>
        </p:nvSpPr>
        <p:spPr>
          <a:xfrm>
            <a:off x="685800" y="3021013"/>
            <a:ext cx="2895600" cy="1246187"/>
          </a:xfrm>
          <a:prstGeom prst="rect">
            <a:avLst/>
          </a:prstGeom>
          <a:solidFill>
            <a:schemeClr val="tx1">
              <a:lumMod val="20000"/>
              <a:lumOff val="80000"/>
            </a:schemeClr>
          </a:solidFill>
          <a:ln>
            <a:solidFill>
              <a:schemeClr val="tx2"/>
            </a:solidFill>
          </a:ln>
        </p:spPr>
        <p:txBody>
          <a:bodyPr tIns="91440" bIns="91440">
            <a:spAutoFit/>
          </a:bodyPr>
          <a:lstStyle/>
          <a:p>
            <a:pPr marL="0" lvl="1">
              <a:buClr>
                <a:srgbClr val="FF8000"/>
              </a:buClr>
              <a:buSzPct val="90000"/>
              <a:buFont typeface="Wingdings" pitchFamily="2" charset="2"/>
              <a:buChar char="Ø"/>
              <a:defRPr/>
            </a:pPr>
            <a:r>
              <a:rPr lang="en-GB" sz="1600" dirty="0"/>
              <a:t> Approximately  500 institutions from 47 countries.</a:t>
            </a:r>
          </a:p>
          <a:p>
            <a:pPr marL="0" lvl="1">
              <a:spcBef>
                <a:spcPts val="600"/>
              </a:spcBef>
              <a:buClr>
                <a:srgbClr val="FF8000"/>
              </a:buClr>
              <a:buSzPct val="90000"/>
              <a:buFont typeface="Wingdings" pitchFamily="2" charset="2"/>
              <a:buChar char="Ø"/>
              <a:defRPr/>
            </a:pPr>
            <a:r>
              <a:rPr lang="en-GB" sz="1600" dirty="0"/>
              <a:t> A Profile exists for each participating institution</a:t>
            </a:r>
          </a:p>
        </p:txBody>
      </p:sp>
      <p:cxnSp>
        <p:nvCxnSpPr>
          <p:cNvPr id="12" name="Straight Arrow Connector 11"/>
          <p:cNvCxnSpPr/>
          <p:nvPr/>
        </p:nvCxnSpPr>
        <p:spPr>
          <a:xfrm rot="5400000" flipH="1" flipV="1">
            <a:off x="4114800" y="4267200"/>
            <a:ext cx="533400" cy="381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209800" y="1752600"/>
            <a:ext cx="228600" cy="15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638800" y="2894013"/>
            <a:ext cx="228600" cy="158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638800" y="3427413"/>
            <a:ext cx="228600" cy="158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638800" y="3962400"/>
            <a:ext cx="228600" cy="15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2438400" y="1600200"/>
            <a:ext cx="2133600" cy="304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childTnLst>
                          </p:cTn>
                        </p:par>
                        <p:par>
                          <p:cTn id="32" fill="hold">
                            <p:stCondLst>
                              <p:cond delay="4500"/>
                            </p:stCondLst>
                            <p:childTnLst>
                              <p:par>
                                <p:cTn id="33" presetID="10"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childTnLst>
                                </p:cTn>
                              </p:par>
                            </p:childTnLst>
                          </p:cTn>
                        </p:par>
                        <p:par>
                          <p:cTn id="36" fill="hold">
                            <p:stCondLst>
                              <p:cond delay="5500"/>
                            </p:stCondLst>
                            <p:childTnLst>
                              <p:par>
                                <p:cTn id="37" presetID="10" presetClass="entr" presetSubtype="0" fill="hold" grpId="0" nodeType="afterEffect">
                                  <p:stCondLst>
                                    <p:cond delay="50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20" grpId="0" animBg="1"/>
    </p:bldLst>
  </p:timing>
</p:sld>
</file>

<file path=ppt/theme/theme1.xml><?xml version="1.0" encoding="utf-8"?>
<a:theme xmlns:a="http://schemas.openxmlformats.org/drawingml/2006/main" name="tr_presentation_template_05-01-08">
  <a:themeElements>
    <a:clrScheme name="tr_presentation_template_05-01-08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fontScheme name="tr_presentation_template_05-01-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tr_presentation_template_05-01-08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r_presentation_template_05-01-08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r_presentation_template_05-01-08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tr_presentation_template_05-01-08</Template>
  <TotalTime>5170</TotalTime>
  <Words>1839</Words>
  <Application>Microsoft Office PowerPoint</Application>
  <PresentationFormat>On-screen Show (4:3)</PresentationFormat>
  <Paragraphs>195</Paragraphs>
  <Slides>17</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tr_presentation_template_05-01-08</vt:lpstr>
      <vt:lpstr>Microsoft Office Excel 97-2003 Worksheet</vt:lpstr>
      <vt:lpstr>INCITESTM INSTITUTIONAL PROFILES</vt:lpstr>
      <vt:lpstr>Introduction &amp; Overview</vt:lpstr>
      <vt:lpstr>Three main sources of data</vt:lpstr>
      <vt:lpstr>  Academic Reputation Survey</vt:lpstr>
      <vt:lpstr> Institutional Data Gathering</vt:lpstr>
      <vt:lpstr>Bibliometric data </vt:lpstr>
      <vt:lpstr> Data Analysis and Interpretation</vt:lpstr>
      <vt:lpstr> The 2010-2011 Thomson Reuters Methodology</vt:lpstr>
      <vt:lpstr>Slide 9</vt:lpstr>
      <vt:lpstr>Slide 10</vt:lpstr>
      <vt:lpstr>Slide 11</vt:lpstr>
      <vt:lpstr>Slide 12</vt:lpstr>
      <vt:lpstr>Slide 13</vt:lpstr>
      <vt:lpstr>Slide 14</vt:lpstr>
      <vt:lpstr>Slide 15</vt:lpstr>
      <vt:lpstr>Slide 16</vt:lpstr>
      <vt:lpstr>INCITESTM INSTITUTIONAL PROFILES: an introduction</vt:lpstr>
    </vt:vector>
  </TitlesOfParts>
  <Company>Thomson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THOMSON REUTERS  PRESENTATION TEMPLATE</dc:title>
  <dc:creator>Thomas J. Vaichus</dc:creator>
  <cp:lastModifiedBy>u0084790</cp:lastModifiedBy>
  <cp:revision>425</cp:revision>
  <dcterms:created xsi:type="dcterms:W3CDTF">2008-05-29T14:49:04Z</dcterms:created>
  <dcterms:modified xsi:type="dcterms:W3CDTF">2011-09-22T10:45:15Z</dcterms:modified>
</cp:coreProperties>
</file>